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1" r:id="rId14"/>
    <p:sldId id="270" r:id="rId15"/>
    <p:sldId id="272"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7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0D5157A4-5DA6-40CE-A938-8CA0654DB51F}" type="datetimeFigureOut">
              <a:rPr lang="ru-RU"/>
              <a:pPr>
                <a:defRPr/>
              </a:pPr>
              <a:t>06.11.2019</a:t>
            </a:fld>
            <a:endParaRPr lang="ru-RU"/>
          </a:p>
        </p:txBody>
      </p:sp>
      <p:sp>
        <p:nvSpPr>
          <p:cNvPr id="8" name="Номер слайда 15"/>
          <p:cNvSpPr>
            <a:spLocks noGrp="1"/>
          </p:cNvSpPr>
          <p:nvPr>
            <p:ph type="sldNum" sz="quarter" idx="11"/>
          </p:nvPr>
        </p:nvSpPr>
        <p:spPr/>
        <p:txBody>
          <a:bodyPr/>
          <a:lstStyle>
            <a:lvl1pPr>
              <a:defRPr/>
            </a:lvl1pPr>
          </a:lstStyle>
          <a:p>
            <a:pPr>
              <a:defRPr/>
            </a:pPr>
            <a:fld id="{91F37AA5-7ABF-431C-8CF6-E473979E4A63}"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0464F795-58FC-42B9-9363-ABBC22471E7C}" type="datetimeFigureOut">
              <a:rPr lang="ru-RU"/>
              <a:pPr>
                <a:defRPr/>
              </a:pPr>
              <a:t>06.11.2019</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8BC25C9C-49C0-4A59-BA1B-068111D08A5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910A83B6-DA91-46C3-8C03-0015F64450F7}" type="datetimeFigureOut">
              <a:rPr lang="ru-RU"/>
              <a:pPr>
                <a:defRPr/>
              </a:pPr>
              <a:t>06.11.2019</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38C56B3-D03D-4D61-A8E8-E2C9F31078C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C4A27AC4-7BF5-43A3-BEA7-4CED4F29ABBD}" type="datetimeFigureOut">
              <a:rPr lang="ru-RU"/>
              <a:pPr>
                <a:defRPr/>
              </a:pPr>
              <a:t>06.11.2019</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F8E23166-26A3-40EB-9353-A0F23D5DA05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D5C8448-B458-45AB-926B-0C90617FAA20}" type="datetimeFigureOut">
              <a:rPr lang="ru-RU"/>
              <a:pPr>
                <a:defRPr/>
              </a:pPr>
              <a:t>06.11.2019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7245D5B-1CD2-4CD8-B344-463525FFFA1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77552CBD-E03D-49A2-B929-E333D4B9DB31}" type="datetimeFigureOut">
              <a:rPr lang="ru-RU"/>
              <a:pPr>
                <a:defRPr/>
              </a:pPr>
              <a:t>06.11.2019</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7B352115-EEE1-4F34-BC6C-9B06AAA7B36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4D48E387-051C-4B3D-9AD1-5A6EEF8DFA28}"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1C5D22C4-664B-4FE9-B2CD-3224CB5CEF88}" type="datetimeFigureOut">
              <a:rPr lang="ru-RU"/>
              <a:pPr>
                <a:defRPr/>
              </a:pPr>
              <a:t>06.11.2019</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BDE1A57C-5629-48A2-A840-E5A7A3D2C9DC}" type="datetimeFigureOut">
              <a:rPr lang="ru-RU"/>
              <a:pPr>
                <a:defRPr/>
              </a:pPr>
              <a:t>06.11.2019</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30FEB91B-D983-4B57-A9BE-98B30344541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0C079FE5-2C0D-48F0-ACC3-BEBF60F3BA4E}" type="datetimeFigureOut">
              <a:rPr lang="ru-RU"/>
              <a:pPr>
                <a:defRPr/>
              </a:pPr>
              <a:t>06.11.2019</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85337D6E-5A2E-41D6-B843-3112838B3A0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fld id="{A1783117-4FDE-4F6E-B48B-F3B3DB703090}" type="datetimeFigureOut">
              <a:rPr lang="ru-RU"/>
              <a:pPr>
                <a:defRPr/>
              </a:pPr>
              <a:t>06.11.2019</a:t>
            </a:fld>
            <a:endParaRPr lang="ru-RU"/>
          </a:p>
        </p:txBody>
      </p:sp>
      <p:sp>
        <p:nvSpPr>
          <p:cNvPr id="6" name="Номер слайда 8"/>
          <p:cNvSpPr>
            <a:spLocks noGrp="1"/>
          </p:cNvSpPr>
          <p:nvPr>
            <p:ph type="sldNum" sz="quarter" idx="11"/>
          </p:nvPr>
        </p:nvSpPr>
        <p:spPr/>
        <p:txBody>
          <a:bodyPr/>
          <a:lstStyle>
            <a:lvl1pPr>
              <a:defRPr/>
            </a:lvl1pPr>
          </a:lstStyle>
          <a:p>
            <a:pPr>
              <a:defRPr/>
            </a:pPr>
            <a:fld id="{40604F30-544E-47DF-8F5E-FE4F6DFF5E1E}"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fld id="{7435ED54-692B-4688-9890-B026DAAD3015}" type="datetimeFigureOut">
              <a:rPr lang="ru-RU"/>
              <a:pPr>
                <a:defRPr/>
              </a:pPr>
              <a:t>06.11.2019</a:t>
            </a:fld>
            <a:endParaRPr lang="ru-RU"/>
          </a:p>
        </p:txBody>
      </p:sp>
      <p:sp>
        <p:nvSpPr>
          <p:cNvPr id="6" name="Номер слайда 8"/>
          <p:cNvSpPr>
            <a:spLocks noGrp="1"/>
          </p:cNvSpPr>
          <p:nvPr>
            <p:ph type="sldNum" sz="quarter" idx="11"/>
          </p:nvPr>
        </p:nvSpPr>
        <p:spPr/>
        <p:txBody>
          <a:bodyPr/>
          <a:lstStyle>
            <a:lvl1pPr>
              <a:defRPr/>
            </a:lvl1pPr>
          </a:lstStyle>
          <a:p>
            <a:pPr>
              <a:defRPr/>
            </a:pPr>
            <a:fld id="{D8C9CDBF-7DA5-4403-8848-3E0D4395E05E}" type="slidenum">
              <a:rPr lang="ru-RU"/>
              <a:pPr>
                <a:defRPr/>
              </a:pPr>
              <a:t>‹#›</a:t>
            </a:fld>
            <a:endParaRPr lang="ru-RU"/>
          </a:p>
        </p:txBody>
      </p:sp>
      <p:sp>
        <p:nvSpPr>
          <p:cNvPr id="7" name="Нижний колонтитул 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cs typeface="+mn-cs"/>
              </a:defRPr>
            </a:lvl1pPr>
          </a:lstStyle>
          <a:p>
            <a:pPr>
              <a:defRPr/>
            </a:pPr>
            <a:fld id="{55A91200-B0B5-4E20-A061-D1C0D5B6359F}" type="datetimeFigureOut">
              <a:rPr lang="ru-RU"/>
              <a:pPr>
                <a:defRPr/>
              </a:pPr>
              <a:t>06.11.2019</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cs typeface="+mn-cs"/>
              </a:defRPr>
            </a:lvl1pPr>
          </a:lstStyle>
          <a:p>
            <a:pPr>
              <a:defRPr/>
            </a:pPr>
            <a:fld id="{6FD3A68E-72F9-45B8-8E25-FCAF655004D1}"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708" r:id="rId1"/>
    <p:sldLayoutId id="2147483707" r:id="rId2"/>
    <p:sldLayoutId id="2147483709" r:id="rId3"/>
    <p:sldLayoutId id="2147483706" r:id="rId4"/>
    <p:sldLayoutId id="2147483710" r:id="rId5"/>
    <p:sldLayoutId id="2147483705" r:id="rId6"/>
    <p:sldLayoutId id="2147483704" r:id="rId7"/>
    <p:sldLayoutId id="2147483711" r:id="rId8"/>
    <p:sldLayoutId id="2147483712" r:id="rId9"/>
    <p:sldLayoutId id="2147483703" r:id="rId10"/>
    <p:sldLayoutId id="2147483702"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0" y="3700463"/>
            <a:ext cx="4191000" cy="1143000"/>
          </a:xfrm>
        </p:spPr>
        <p:txBody>
          <a:bodyPr/>
          <a:lstStyle/>
          <a:p>
            <a:endParaRPr lang="ru-RU" sz="1800" smtClean="0">
              <a:solidFill>
                <a:schemeClr val="bg1"/>
              </a:solidFill>
              <a:latin typeface="Arial" charset="0"/>
            </a:endParaRPr>
          </a:p>
          <a:p>
            <a:endParaRPr lang="ru-RU" sz="1800" smtClean="0">
              <a:solidFill>
                <a:schemeClr val="bg1"/>
              </a:solidFill>
              <a:latin typeface="Arial" charset="0"/>
            </a:endParaRPr>
          </a:p>
        </p:txBody>
      </p:sp>
      <p:sp>
        <p:nvSpPr>
          <p:cNvPr id="2" name="Заголовок 1"/>
          <p:cNvSpPr>
            <a:spLocks noGrp="1"/>
          </p:cNvSpPr>
          <p:nvPr>
            <p:ph type="ctrTitle"/>
          </p:nvPr>
        </p:nvSpPr>
        <p:spPr>
          <a:xfrm>
            <a:off x="474663" y="1419444"/>
            <a:ext cx="8305800" cy="1981201"/>
          </a:xfrm>
        </p:spPr>
        <p:txBody>
          <a:bodyPr>
            <a:normAutofit/>
          </a:bodyPr>
          <a:lstStyle/>
          <a:p>
            <a:pPr fontAlgn="auto">
              <a:spcAft>
                <a:spcPts val="0"/>
              </a:spcAft>
              <a:defRPr/>
            </a:pPr>
            <a:r>
              <a:rPr lang="ru-RU" sz="8000" smtClean="0">
                <a:solidFill>
                  <a:schemeClr val="accent2">
                    <a:lumMod val="75000"/>
                  </a:schemeClr>
                </a:solidFill>
                <a:latin typeface="Gabriola" pitchFamily="82" charset="0"/>
              </a:rPr>
              <a:t>ГИМНАСТИКА</a:t>
            </a:r>
            <a:endParaRPr lang="ru-RU" sz="8000">
              <a:solidFill>
                <a:schemeClr val="accent2">
                  <a:lumMod val="75000"/>
                </a:schemeClr>
              </a:solidFill>
              <a:latin typeface="Gabriola" pitchFamily="82" charset="0"/>
            </a:endParaRPr>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2"/>
          <p:cNvSpPr>
            <a:spLocks noChangeArrowheads="1"/>
          </p:cNvSpPr>
          <p:nvPr/>
        </p:nvSpPr>
        <p:spPr bwMode="auto">
          <a:xfrm>
            <a:off x="611188" y="476250"/>
            <a:ext cx="4046537" cy="646113"/>
          </a:xfrm>
          <a:prstGeom prst="rect">
            <a:avLst/>
          </a:prstGeom>
          <a:noFill/>
          <a:ln w="9525">
            <a:noFill/>
            <a:miter lim="800000"/>
            <a:headEnd/>
            <a:tailEnd/>
          </a:ln>
        </p:spPr>
        <p:txBody>
          <a:bodyPr wrap="none">
            <a:spAutoFit/>
          </a:bodyPr>
          <a:lstStyle/>
          <a:p>
            <a:r>
              <a:rPr lang="ru-RU" sz="3600">
                <a:solidFill>
                  <a:schemeClr val="bg1"/>
                </a:solidFill>
                <a:latin typeface="Gabriola" pitchFamily="82" charset="0"/>
              </a:rPr>
              <a:t>Спортивная акробатика.</a:t>
            </a:r>
          </a:p>
        </p:txBody>
      </p:sp>
      <p:sp>
        <p:nvSpPr>
          <p:cNvPr id="22530" name="Прямоугольник 3"/>
          <p:cNvSpPr>
            <a:spLocks noChangeArrowheads="1"/>
          </p:cNvSpPr>
          <p:nvPr/>
        </p:nvSpPr>
        <p:spPr bwMode="auto">
          <a:xfrm>
            <a:off x="468313" y="1557338"/>
            <a:ext cx="4572000" cy="1200150"/>
          </a:xfrm>
          <a:prstGeom prst="rect">
            <a:avLst/>
          </a:prstGeom>
          <a:noFill/>
          <a:ln w="9525">
            <a:noFill/>
            <a:miter lim="800000"/>
            <a:headEnd/>
            <a:tailEnd/>
          </a:ln>
        </p:spPr>
        <p:txBody>
          <a:bodyPr>
            <a:spAutoFit/>
          </a:bodyPr>
          <a:lstStyle/>
          <a:p>
            <a:r>
              <a:rPr lang="ru-RU">
                <a:solidFill>
                  <a:schemeClr val="bg1"/>
                </a:solidFill>
                <a:latin typeface="Constantia" pitchFamily="18" charset="0"/>
              </a:rPr>
              <a:t>Спортивная акробатика включает в себя три группы упражнений: акробатические прыжки, парные и групповые упражнения.</a:t>
            </a:r>
          </a:p>
        </p:txBody>
      </p:sp>
      <p:pic>
        <p:nvPicPr>
          <p:cNvPr id="5" name="Рисунок 4" descr="18.jpg"/>
          <p:cNvPicPr>
            <a:picLocks noChangeAspect="1"/>
          </p:cNvPicPr>
          <p:nvPr/>
        </p:nvPicPr>
        <p:blipFill>
          <a:blip r:embed="rId2" cstate="print"/>
          <a:stretch>
            <a:fillRect/>
          </a:stretch>
        </p:blipFill>
        <p:spPr>
          <a:xfrm>
            <a:off x="1691680" y="2708920"/>
            <a:ext cx="2664296" cy="38273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269948.jpg"/>
          <p:cNvPicPr>
            <a:picLocks noChangeAspect="1"/>
          </p:cNvPicPr>
          <p:nvPr/>
        </p:nvPicPr>
        <p:blipFill>
          <a:blip r:embed="rId3" cstate="print"/>
          <a:stretch>
            <a:fillRect/>
          </a:stretch>
        </p:blipFill>
        <p:spPr>
          <a:xfrm>
            <a:off x="4860032" y="1412776"/>
            <a:ext cx="3931637" cy="40324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Прямоугольник 1"/>
          <p:cNvSpPr>
            <a:spLocks noChangeArrowheads="1"/>
          </p:cNvSpPr>
          <p:nvPr/>
        </p:nvSpPr>
        <p:spPr bwMode="auto">
          <a:xfrm>
            <a:off x="539750" y="188913"/>
            <a:ext cx="4117975" cy="646112"/>
          </a:xfrm>
          <a:prstGeom prst="rect">
            <a:avLst/>
          </a:prstGeom>
          <a:noFill/>
          <a:ln w="9525">
            <a:noFill/>
            <a:miter lim="800000"/>
            <a:headEnd/>
            <a:tailEnd/>
          </a:ln>
        </p:spPr>
        <p:txBody>
          <a:bodyPr wrap="none">
            <a:spAutoFit/>
          </a:bodyPr>
          <a:lstStyle/>
          <a:p>
            <a:r>
              <a:rPr lang="ru-RU" sz="3600">
                <a:solidFill>
                  <a:schemeClr val="bg1"/>
                </a:solidFill>
                <a:latin typeface="Gabriola" pitchFamily="82" charset="0"/>
              </a:rPr>
              <a:t>Гимнастические снаряды.</a:t>
            </a:r>
          </a:p>
        </p:txBody>
      </p:sp>
      <p:sp>
        <p:nvSpPr>
          <p:cNvPr id="23554" name="Прямоугольник 2"/>
          <p:cNvSpPr>
            <a:spLocks noChangeArrowheads="1"/>
          </p:cNvSpPr>
          <p:nvPr/>
        </p:nvSpPr>
        <p:spPr bwMode="auto">
          <a:xfrm>
            <a:off x="468313" y="1557338"/>
            <a:ext cx="4391025" cy="4524375"/>
          </a:xfrm>
          <a:prstGeom prst="rect">
            <a:avLst/>
          </a:prstGeom>
          <a:noFill/>
          <a:ln w="9525">
            <a:noFill/>
            <a:miter lim="800000"/>
            <a:headEnd/>
            <a:tailEnd/>
          </a:ln>
        </p:spPr>
        <p:txBody>
          <a:bodyPr>
            <a:spAutoFit/>
          </a:bodyPr>
          <a:lstStyle/>
          <a:p>
            <a:pPr>
              <a:buFont typeface="Arial" charset="0"/>
              <a:buChar char="•"/>
            </a:pPr>
            <a:r>
              <a:rPr lang="ru-RU">
                <a:solidFill>
                  <a:schemeClr val="bg1"/>
                </a:solidFill>
                <a:latin typeface="Constantia" pitchFamily="18" charset="0"/>
              </a:rPr>
              <a:t>Кольца</a:t>
            </a:r>
          </a:p>
          <a:p>
            <a:pPr>
              <a:buFont typeface="Arial" charset="0"/>
              <a:buChar char="•"/>
            </a:pPr>
            <a:endParaRPr lang="ru-RU">
              <a:latin typeface="Constantia" pitchFamily="18" charset="0"/>
            </a:endParaRPr>
          </a:p>
          <a:p>
            <a:pPr>
              <a:buFont typeface="Arial" charset="0"/>
              <a:buChar char="•"/>
            </a:pPr>
            <a:endParaRPr lang="ru-RU">
              <a:latin typeface="Constantia" pitchFamily="18" charset="0"/>
            </a:endParaRPr>
          </a:p>
          <a:p>
            <a:pPr>
              <a:buFont typeface="Arial" charset="0"/>
              <a:buChar char="•"/>
            </a:pPr>
            <a:endParaRPr lang="ru-RU">
              <a:latin typeface="Constantia" pitchFamily="18" charset="0"/>
            </a:endParaRPr>
          </a:p>
          <a:p>
            <a:pPr>
              <a:buFont typeface="Arial" charset="0"/>
              <a:buChar char="•"/>
            </a:pPr>
            <a:endParaRPr lang="ru-RU">
              <a:latin typeface="Constantia" pitchFamily="18" charset="0"/>
            </a:endParaRPr>
          </a:p>
          <a:p>
            <a:pPr>
              <a:buFont typeface="Arial" charset="0"/>
              <a:buChar char="•"/>
            </a:pPr>
            <a:r>
              <a:rPr lang="ru-RU">
                <a:solidFill>
                  <a:schemeClr val="bg1"/>
                </a:solidFill>
                <a:latin typeface="Constantia" pitchFamily="18" charset="0"/>
              </a:rPr>
              <a:t>Конь</a:t>
            </a:r>
            <a:r>
              <a:rPr lang="ru-RU">
                <a:latin typeface="Constantia" pitchFamily="18" charset="0"/>
              </a:rPr>
              <a:t> </a:t>
            </a:r>
            <a:r>
              <a:rPr lang="ru-RU">
                <a:solidFill>
                  <a:schemeClr val="bg1"/>
                </a:solidFill>
                <a:latin typeface="Constantia" pitchFamily="18" charset="0"/>
              </a:rPr>
              <a:t>гимнастический</a:t>
            </a:r>
          </a:p>
          <a:p>
            <a:pPr>
              <a:buFont typeface="Arial" charset="0"/>
              <a:buChar char="•"/>
            </a:pPr>
            <a:endParaRPr lang="ru-RU">
              <a:latin typeface="Constantia" pitchFamily="18" charset="0"/>
            </a:endParaRPr>
          </a:p>
          <a:p>
            <a:pPr>
              <a:buFont typeface="Arial" charset="0"/>
              <a:buChar char="•"/>
            </a:pPr>
            <a:endParaRPr lang="ru-RU">
              <a:latin typeface="Constantia" pitchFamily="18" charset="0"/>
            </a:endParaRPr>
          </a:p>
          <a:p>
            <a:pPr>
              <a:buFont typeface="Arial" charset="0"/>
              <a:buChar char="•"/>
            </a:pPr>
            <a:endParaRPr lang="ru-RU">
              <a:latin typeface="Constantia" pitchFamily="18" charset="0"/>
            </a:endParaRPr>
          </a:p>
          <a:p>
            <a:pPr>
              <a:buFont typeface="Arial" charset="0"/>
              <a:buChar char="•"/>
            </a:pPr>
            <a:endParaRPr lang="ru-RU">
              <a:latin typeface="Constantia" pitchFamily="18" charset="0"/>
            </a:endParaRPr>
          </a:p>
          <a:p>
            <a:pPr>
              <a:buFont typeface="Arial" charset="0"/>
              <a:buChar char="•"/>
            </a:pPr>
            <a:endParaRPr lang="ru-RU">
              <a:latin typeface="Constantia" pitchFamily="18" charset="0"/>
            </a:endParaRPr>
          </a:p>
          <a:p>
            <a:pPr>
              <a:buFont typeface="Arial" charset="0"/>
              <a:buChar char="•"/>
            </a:pPr>
            <a:endParaRPr lang="ru-RU">
              <a:latin typeface="Constantia" pitchFamily="18" charset="0"/>
            </a:endParaRPr>
          </a:p>
          <a:p>
            <a:pPr>
              <a:buFont typeface="Arial" charset="0"/>
              <a:buChar char="•"/>
            </a:pPr>
            <a:r>
              <a:rPr lang="ru-RU">
                <a:solidFill>
                  <a:schemeClr val="bg1"/>
                </a:solidFill>
                <a:latin typeface="Constantia" pitchFamily="18" charset="0"/>
              </a:rPr>
              <a:t>Мяч гимнастический</a:t>
            </a:r>
          </a:p>
          <a:p>
            <a:pPr>
              <a:buFont typeface="Arial" charset="0"/>
              <a:buChar char="•"/>
            </a:pPr>
            <a:endParaRPr lang="ru-RU">
              <a:latin typeface="Constantia" pitchFamily="18" charset="0"/>
            </a:endParaRPr>
          </a:p>
          <a:p>
            <a:pPr>
              <a:buFont typeface="Arial" charset="0"/>
              <a:buChar char="•"/>
            </a:pPr>
            <a:endParaRPr lang="ru-RU">
              <a:latin typeface="Constantia" pitchFamily="18" charset="0"/>
            </a:endParaRPr>
          </a:p>
          <a:p>
            <a:pPr>
              <a:buFont typeface="Arial" charset="0"/>
              <a:buChar char="•"/>
            </a:pPr>
            <a:endParaRPr lang="ru-RU">
              <a:latin typeface="Constantia" pitchFamily="18" charset="0"/>
            </a:endParaRPr>
          </a:p>
        </p:txBody>
      </p:sp>
      <p:pic>
        <p:nvPicPr>
          <p:cNvPr id="23555" name="Рисунок 3" descr="shpagat.jpg"/>
          <p:cNvPicPr>
            <a:picLocks noChangeAspect="1"/>
          </p:cNvPicPr>
          <p:nvPr/>
        </p:nvPicPr>
        <p:blipFill>
          <a:blip r:embed="rId2"/>
          <a:srcRect/>
          <a:stretch>
            <a:fillRect/>
          </a:stretch>
        </p:blipFill>
        <p:spPr bwMode="auto">
          <a:xfrm>
            <a:off x="1692275" y="1268413"/>
            <a:ext cx="2016125" cy="1390650"/>
          </a:xfrm>
          <a:prstGeom prst="rect">
            <a:avLst/>
          </a:prstGeom>
          <a:noFill/>
          <a:ln w="9525">
            <a:noFill/>
            <a:miter lim="800000"/>
            <a:headEnd/>
            <a:tailEnd/>
          </a:ln>
        </p:spPr>
      </p:pic>
      <p:pic>
        <p:nvPicPr>
          <p:cNvPr id="23556" name="Рисунок 4" descr="947660.jpg"/>
          <p:cNvPicPr>
            <a:picLocks noChangeAspect="1"/>
          </p:cNvPicPr>
          <p:nvPr/>
        </p:nvPicPr>
        <p:blipFill>
          <a:blip r:embed="rId3"/>
          <a:srcRect/>
          <a:stretch>
            <a:fillRect/>
          </a:stretch>
        </p:blipFill>
        <p:spPr bwMode="auto">
          <a:xfrm>
            <a:off x="5940425" y="981075"/>
            <a:ext cx="2089150" cy="2301875"/>
          </a:xfrm>
          <a:prstGeom prst="rect">
            <a:avLst/>
          </a:prstGeom>
          <a:noFill/>
          <a:ln w="9525">
            <a:noFill/>
            <a:miter lim="800000"/>
            <a:headEnd/>
            <a:tailEnd/>
          </a:ln>
        </p:spPr>
      </p:pic>
      <p:sp>
        <p:nvSpPr>
          <p:cNvPr id="23557" name="Прямоугольник 5"/>
          <p:cNvSpPr>
            <a:spLocks noChangeArrowheads="1"/>
          </p:cNvSpPr>
          <p:nvPr/>
        </p:nvSpPr>
        <p:spPr bwMode="auto">
          <a:xfrm>
            <a:off x="4500563" y="1125538"/>
            <a:ext cx="1184275" cy="368300"/>
          </a:xfrm>
          <a:prstGeom prst="rect">
            <a:avLst/>
          </a:prstGeom>
          <a:noFill/>
          <a:ln w="9525">
            <a:noFill/>
            <a:miter lim="800000"/>
            <a:headEnd/>
            <a:tailEnd/>
          </a:ln>
        </p:spPr>
        <p:txBody>
          <a:bodyPr>
            <a:spAutoFit/>
          </a:bodyPr>
          <a:lstStyle/>
          <a:p>
            <a:pPr>
              <a:buFont typeface="Arial" charset="0"/>
              <a:buChar char="•"/>
            </a:pPr>
            <a:r>
              <a:rPr lang="ru-RU">
                <a:solidFill>
                  <a:schemeClr val="bg1"/>
                </a:solidFill>
                <a:latin typeface="Constantia" pitchFamily="18" charset="0"/>
              </a:rPr>
              <a:t>Брусья</a:t>
            </a:r>
          </a:p>
        </p:txBody>
      </p:sp>
      <p:pic>
        <p:nvPicPr>
          <p:cNvPr id="23558" name="Рисунок 6" descr="17103371.jpg"/>
          <p:cNvPicPr>
            <a:picLocks noChangeAspect="1"/>
          </p:cNvPicPr>
          <p:nvPr/>
        </p:nvPicPr>
        <p:blipFill>
          <a:blip r:embed="rId4">
            <a:grayscl/>
          </a:blip>
          <a:srcRect/>
          <a:stretch>
            <a:fillRect/>
          </a:stretch>
        </p:blipFill>
        <p:spPr bwMode="auto">
          <a:xfrm>
            <a:off x="1619250" y="3284538"/>
            <a:ext cx="2232025" cy="1374775"/>
          </a:xfrm>
          <a:prstGeom prst="rect">
            <a:avLst/>
          </a:prstGeom>
          <a:noFill/>
          <a:ln w="9525">
            <a:noFill/>
            <a:miter lim="800000"/>
            <a:headEnd/>
            <a:tailEnd/>
          </a:ln>
        </p:spPr>
      </p:pic>
      <p:sp>
        <p:nvSpPr>
          <p:cNvPr id="23559" name="Прямоугольник 7"/>
          <p:cNvSpPr>
            <a:spLocks noChangeArrowheads="1"/>
          </p:cNvSpPr>
          <p:nvPr/>
        </p:nvSpPr>
        <p:spPr bwMode="auto">
          <a:xfrm>
            <a:off x="3995738" y="3429000"/>
            <a:ext cx="2643187" cy="369888"/>
          </a:xfrm>
          <a:prstGeom prst="rect">
            <a:avLst/>
          </a:prstGeom>
          <a:noFill/>
          <a:ln w="9525">
            <a:noFill/>
            <a:miter lim="800000"/>
            <a:headEnd/>
            <a:tailEnd/>
          </a:ln>
        </p:spPr>
        <p:txBody>
          <a:bodyPr wrap="none">
            <a:spAutoFit/>
          </a:bodyPr>
          <a:lstStyle/>
          <a:p>
            <a:pPr>
              <a:buFont typeface="Arial" charset="0"/>
              <a:buChar char="•"/>
            </a:pPr>
            <a:r>
              <a:rPr lang="ru-RU">
                <a:solidFill>
                  <a:schemeClr val="bg1"/>
                </a:solidFill>
                <a:latin typeface="Constantia" pitchFamily="18" charset="0"/>
              </a:rPr>
              <a:t>Перекладина</a:t>
            </a:r>
            <a:r>
              <a:rPr lang="ru-RU">
                <a:latin typeface="Constantia" pitchFamily="18" charset="0"/>
              </a:rPr>
              <a:t> (</a:t>
            </a:r>
            <a:r>
              <a:rPr lang="ru-RU">
                <a:solidFill>
                  <a:schemeClr val="bg1"/>
                </a:solidFill>
                <a:latin typeface="Constantia" pitchFamily="18" charset="0"/>
              </a:rPr>
              <a:t>турник</a:t>
            </a:r>
            <a:r>
              <a:rPr lang="ru-RU">
                <a:latin typeface="Constantia" pitchFamily="18" charset="0"/>
              </a:rPr>
              <a:t>)</a:t>
            </a:r>
          </a:p>
        </p:txBody>
      </p:sp>
      <p:pic>
        <p:nvPicPr>
          <p:cNvPr id="23560" name="Рисунок 8" descr="400px-Figure_on_horizontal_bar.jpg"/>
          <p:cNvPicPr>
            <a:picLocks noChangeAspect="1"/>
          </p:cNvPicPr>
          <p:nvPr/>
        </p:nvPicPr>
        <p:blipFill>
          <a:blip r:embed="rId5">
            <a:grayscl/>
          </a:blip>
          <a:srcRect/>
          <a:stretch>
            <a:fillRect/>
          </a:stretch>
        </p:blipFill>
        <p:spPr bwMode="auto">
          <a:xfrm>
            <a:off x="7092950" y="3357563"/>
            <a:ext cx="1524000" cy="2286000"/>
          </a:xfrm>
          <a:prstGeom prst="rect">
            <a:avLst/>
          </a:prstGeom>
          <a:noFill/>
          <a:ln w="9525">
            <a:noFill/>
            <a:miter lim="800000"/>
            <a:headEnd/>
            <a:tailEnd/>
          </a:ln>
        </p:spPr>
      </p:pic>
      <p:pic>
        <p:nvPicPr>
          <p:cNvPr id="23561" name="Рисунок 9" descr="1297906130_31.jpg"/>
          <p:cNvPicPr>
            <a:picLocks noChangeAspect="1"/>
          </p:cNvPicPr>
          <p:nvPr/>
        </p:nvPicPr>
        <p:blipFill>
          <a:blip r:embed="rId6">
            <a:grayscl/>
          </a:blip>
          <a:srcRect/>
          <a:stretch>
            <a:fillRect/>
          </a:stretch>
        </p:blipFill>
        <p:spPr bwMode="auto">
          <a:xfrm>
            <a:off x="2411413" y="5300663"/>
            <a:ext cx="1873250" cy="1136650"/>
          </a:xfrm>
          <a:prstGeom prst="rect">
            <a:avLst/>
          </a:prstGeom>
          <a:noFill/>
          <a:ln w="9525">
            <a:noFill/>
            <a:miter lim="800000"/>
            <a:headEnd/>
            <a:tailEnd/>
          </a:ln>
        </p:spPr>
      </p:pic>
      <p:sp>
        <p:nvSpPr>
          <p:cNvPr id="23562" name="Прямоугольник 10"/>
          <p:cNvSpPr>
            <a:spLocks noChangeArrowheads="1"/>
          </p:cNvSpPr>
          <p:nvPr/>
        </p:nvSpPr>
        <p:spPr bwMode="auto">
          <a:xfrm>
            <a:off x="4356100" y="4868863"/>
            <a:ext cx="1670050" cy="369887"/>
          </a:xfrm>
          <a:prstGeom prst="rect">
            <a:avLst/>
          </a:prstGeom>
          <a:noFill/>
          <a:ln w="9525">
            <a:noFill/>
            <a:miter lim="800000"/>
            <a:headEnd/>
            <a:tailEnd/>
          </a:ln>
        </p:spPr>
        <p:txBody>
          <a:bodyPr wrap="none">
            <a:spAutoFit/>
          </a:bodyPr>
          <a:lstStyle/>
          <a:p>
            <a:pPr>
              <a:buFont typeface="Arial" charset="0"/>
              <a:buChar char="•"/>
            </a:pPr>
            <a:r>
              <a:rPr lang="ru-RU">
                <a:solidFill>
                  <a:schemeClr val="bg1"/>
                </a:solidFill>
                <a:latin typeface="Constantia" pitchFamily="18" charset="0"/>
              </a:rPr>
              <a:t>Хоппер (мяч)</a:t>
            </a:r>
          </a:p>
        </p:txBody>
      </p:sp>
      <p:pic>
        <p:nvPicPr>
          <p:cNvPr id="23563" name="Рисунок 11" descr="min2039466.jpg"/>
          <p:cNvPicPr>
            <a:picLocks noChangeAspect="1"/>
          </p:cNvPicPr>
          <p:nvPr/>
        </p:nvPicPr>
        <p:blipFill>
          <a:blip r:embed="rId7">
            <a:grayscl/>
          </a:blip>
          <a:srcRect/>
          <a:stretch>
            <a:fillRect/>
          </a:stretch>
        </p:blipFill>
        <p:spPr bwMode="auto">
          <a:xfrm>
            <a:off x="5003800" y="5373688"/>
            <a:ext cx="1439863" cy="1144587"/>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1"/>
          <p:cNvSpPr>
            <a:spLocks noChangeArrowheads="1"/>
          </p:cNvSpPr>
          <p:nvPr/>
        </p:nvSpPr>
        <p:spPr bwMode="auto">
          <a:xfrm>
            <a:off x="539750" y="404813"/>
            <a:ext cx="7561263" cy="1477962"/>
          </a:xfrm>
          <a:prstGeom prst="rect">
            <a:avLst/>
          </a:prstGeom>
          <a:noFill/>
          <a:ln w="9525">
            <a:noFill/>
            <a:miter lim="800000"/>
            <a:headEnd/>
            <a:tailEnd/>
          </a:ln>
        </p:spPr>
        <p:txBody>
          <a:bodyPr>
            <a:spAutoFit/>
          </a:bodyPr>
          <a:lstStyle/>
          <a:p>
            <a:r>
              <a:rPr lang="ru-RU">
                <a:solidFill>
                  <a:schemeClr val="bg1"/>
                </a:solidFill>
                <a:latin typeface="Constantia" pitchFamily="18" charset="0"/>
              </a:rPr>
              <a:t>Оздоровительные виды гимнастики предусматривает выполнение упражнений в режиме дня в виде упражнений утренней гимнастики, физкультуры, физкульт-минутки в учебных заведениях и на производстве. Существует несколько видов оздоровительной гимнастики:</a:t>
            </a:r>
          </a:p>
        </p:txBody>
      </p:sp>
      <p:pic>
        <p:nvPicPr>
          <p:cNvPr id="5" name="Рисунок 4" descr="5640126.jpeg"/>
          <p:cNvPicPr>
            <a:picLocks noChangeAspect="1"/>
          </p:cNvPicPr>
          <p:nvPr/>
        </p:nvPicPr>
        <p:blipFill>
          <a:blip r:embed="rId2" cstate="print"/>
          <a:stretch>
            <a:fillRect/>
          </a:stretch>
        </p:blipFill>
        <p:spPr>
          <a:xfrm>
            <a:off x="467544" y="2060848"/>
            <a:ext cx="3888432" cy="3743325"/>
          </a:xfrm>
          <a:prstGeom prst="rect">
            <a:avLst/>
          </a:prstGeom>
          <a:ln w="88900" cap="sq" cmpd="thickThin">
            <a:solidFill>
              <a:srgbClr val="000000"/>
            </a:solidFill>
            <a:prstDash val="solid"/>
            <a:miter lim="800000"/>
          </a:ln>
          <a:effectLst>
            <a:innerShdw blurRad="76200">
              <a:srgbClr val="000000"/>
            </a:innerShdw>
          </a:effectLst>
        </p:spPr>
      </p:pic>
      <p:pic>
        <p:nvPicPr>
          <p:cNvPr id="6" name="Рисунок 5" descr="5640128.jpeg"/>
          <p:cNvPicPr>
            <a:picLocks noChangeAspect="1"/>
          </p:cNvPicPr>
          <p:nvPr/>
        </p:nvPicPr>
        <p:blipFill>
          <a:blip r:embed="rId3" cstate="print"/>
          <a:stretch>
            <a:fillRect/>
          </a:stretch>
        </p:blipFill>
        <p:spPr>
          <a:xfrm>
            <a:off x="4572000" y="2060848"/>
            <a:ext cx="4104456" cy="374332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1"/>
          <p:cNvSpPr>
            <a:spLocks noChangeArrowheads="1"/>
          </p:cNvSpPr>
          <p:nvPr/>
        </p:nvSpPr>
        <p:spPr bwMode="auto">
          <a:xfrm>
            <a:off x="611188" y="620713"/>
            <a:ext cx="6985000" cy="923925"/>
          </a:xfrm>
          <a:prstGeom prst="rect">
            <a:avLst/>
          </a:prstGeom>
          <a:noFill/>
          <a:ln w="9525">
            <a:noFill/>
            <a:miter lim="800000"/>
            <a:headEnd/>
            <a:tailEnd/>
          </a:ln>
        </p:spPr>
        <p:txBody>
          <a:bodyPr>
            <a:spAutoFit/>
          </a:bodyPr>
          <a:lstStyle/>
          <a:p>
            <a:pPr>
              <a:buFont typeface="Arial" charset="0"/>
              <a:buChar char="•"/>
            </a:pPr>
            <a:r>
              <a:rPr lang="ru-RU">
                <a:solidFill>
                  <a:schemeClr val="bg1"/>
                </a:solidFill>
                <a:latin typeface="Constantia" pitchFamily="18" charset="0"/>
              </a:rPr>
              <a:t>Ритмическая гимнастика — разновидность оздоровительной гимнастики. Важным элементом ритмической гимнастики является музыкальное сопровождение.</a:t>
            </a:r>
          </a:p>
        </p:txBody>
      </p:sp>
      <p:pic>
        <p:nvPicPr>
          <p:cNvPr id="3" name="Рисунок 2" descr="images.jpeg"/>
          <p:cNvPicPr>
            <a:picLocks noChangeAspect="1"/>
          </p:cNvPicPr>
          <p:nvPr/>
        </p:nvPicPr>
        <p:blipFill>
          <a:blip r:embed="rId2" cstate="print">
            <a:grayscl/>
          </a:blip>
          <a:stretch>
            <a:fillRect/>
          </a:stretch>
        </p:blipFill>
        <p:spPr>
          <a:xfrm>
            <a:off x="971600" y="1772816"/>
            <a:ext cx="2466975" cy="1847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descr="945.jpg"/>
          <p:cNvPicPr>
            <a:picLocks noChangeAspect="1"/>
          </p:cNvPicPr>
          <p:nvPr/>
        </p:nvPicPr>
        <p:blipFill>
          <a:blip r:embed="rId3" cstate="print"/>
          <a:stretch>
            <a:fillRect/>
          </a:stretch>
        </p:blipFill>
        <p:spPr>
          <a:xfrm>
            <a:off x="683568" y="3789040"/>
            <a:ext cx="3553544" cy="2440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182347_1061-800x600.jpg"/>
          <p:cNvPicPr>
            <a:picLocks noChangeAspect="1"/>
          </p:cNvPicPr>
          <p:nvPr/>
        </p:nvPicPr>
        <p:blipFill>
          <a:blip r:embed="rId4" cstate="print">
            <a:grayscl/>
          </a:blip>
          <a:stretch>
            <a:fillRect/>
          </a:stretch>
        </p:blipFill>
        <p:spPr>
          <a:xfrm>
            <a:off x="5220072" y="1556792"/>
            <a:ext cx="3302620" cy="48784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Прямоугольник 1"/>
          <p:cNvSpPr>
            <a:spLocks noChangeArrowheads="1"/>
          </p:cNvSpPr>
          <p:nvPr/>
        </p:nvSpPr>
        <p:spPr bwMode="auto">
          <a:xfrm>
            <a:off x="468313" y="836613"/>
            <a:ext cx="6983412" cy="1200150"/>
          </a:xfrm>
          <a:prstGeom prst="rect">
            <a:avLst/>
          </a:prstGeom>
          <a:noFill/>
          <a:ln w="9525">
            <a:noFill/>
            <a:miter lim="800000"/>
            <a:headEnd/>
            <a:tailEnd/>
          </a:ln>
        </p:spPr>
        <p:txBody>
          <a:bodyPr>
            <a:spAutoFit/>
          </a:bodyPr>
          <a:lstStyle/>
          <a:p>
            <a:pPr>
              <a:buFont typeface="Arial" charset="0"/>
              <a:buChar char="•"/>
            </a:pPr>
            <a:r>
              <a:rPr lang="ru-RU">
                <a:solidFill>
                  <a:schemeClr val="bg1"/>
                </a:solidFill>
                <a:latin typeface="Constantia" pitchFamily="18" charset="0"/>
              </a:rPr>
              <a:t>Гигиеническая гимнастика — используется для сохранения и укрепления здоровья, поддержания на высоком уровне физической и умственной работоспособности, общественной активности.</a:t>
            </a:r>
          </a:p>
        </p:txBody>
      </p:sp>
      <p:pic>
        <p:nvPicPr>
          <p:cNvPr id="3" name="Рисунок 2" descr="dets_sekziya.jpg"/>
          <p:cNvPicPr>
            <a:picLocks noChangeAspect="1"/>
          </p:cNvPicPr>
          <p:nvPr/>
        </p:nvPicPr>
        <p:blipFill>
          <a:blip r:embed="rId2" cstate="print">
            <a:grayscl/>
          </a:blip>
          <a:stretch>
            <a:fillRect/>
          </a:stretch>
        </p:blipFill>
        <p:spPr>
          <a:xfrm>
            <a:off x="683568" y="2276872"/>
            <a:ext cx="3816424" cy="22322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descr="72980.jpg"/>
          <p:cNvPicPr>
            <a:picLocks noChangeAspect="1"/>
          </p:cNvPicPr>
          <p:nvPr/>
        </p:nvPicPr>
        <p:blipFill>
          <a:blip r:embed="rId3" cstate="print"/>
          <a:stretch>
            <a:fillRect/>
          </a:stretch>
        </p:blipFill>
        <p:spPr>
          <a:xfrm>
            <a:off x="5292080" y="2492896"/>
            <a:ext cx="2430270" cy="32403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15.jpg"/>
          <p:cNvPicPr>
            <a:picLocks noChangeAspect="1"/>
          </p:cNvPicPr>
          <p:nvPr/>
        </p:nvPicPr>
        <p:blipFill>
          <a:blip r:embed="rId4" cstate="print">
            <a:grayscl/>
          </a:blip>
          <a:stretch>
            <a:fillRect/>
          </a:stretch>
        </p:blipFill>
        <p:spPr>
          <a:xfrm>
            <a:off x="683568" y="4725144"/>
            <a:ext cx="3672408" cy="17358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bwMode="auto">
          <a:xfrm>
            <a:off x="539750" y="2492375"/>
            <a:ext cx="8229600" cy="822325"/>
          </a:xfrm>
          <a:noFill/>
          <a:ln w="9525"/>
        </p:spPr>
        <p:txBody>
          <a:bodyPr wrap="square" lIns="91440" tIns="45720" rIns="91440" bIns="45720" numCol="1" compatLnSpc="1">
            <a:prstTxWarp prst="textNoShape">
              <a:avLst/>
            </a:prstTxWarp>
          </a:bodyPr>
          <a:lstStyle/>
          <a:p>
            <a:r>
              <a:rPr lang="ru-RU" smtClean="0">
                <a:ln>
                  <a:noFill/>
                </a:ln>
                <a:effectLst/>
                <a:latin typeface="Arial" charset="0"/>
              </a:rPr>
              <a:t>      </a:t>
            </a:r>
            <a:r>
              <a:rPr lang="ru-RU" smtClean="0">
                <a:ln>
                  <a:noFill/>
                </a:ln>
                <a:solidFill>
                  <a:schemeClr val="bg1"/>
                </a:solidFill>
                <a:effectLst/>
                <a:latin typeface="Arial" charset="0"/>
              </a:rPr>
              <a:t>Спасибо за внимание !</a:t>
            </a:r>
          </a:p>
        </p:txBody>
      </p:sp>
      <p:sp>
        <p:nvSpPr>
          <p:cNvPr id="32771" name="Rectangle 3"/>
          <p:cNvSpPr>
            <a:spLocks noGrp="1"/>
          </p:cNvSpPr>
          <p:nvPr>
            <p:ph type="body" idx="1"/>
          </p:nvPr>
        </p:nvSpPr>
        <p:spPr>
          <a:xfrm>
            <a:off x="395288" y="1341438"/>
            <a:ext cx="8229600" cy="4678362"/>
          </a:xfrm>
        </p:spPr>
        <p:txBody>
          <a:bodyPr/>
          <a:lstStyle/>
          <a:p>
            <a:pPr>
              <a:buFont typeface="Wingdings 2" pitchFamily="18" charset="2"/>
              <a:buNone/>
            </a:pPr>
            <a:endParaRPr lang="ru-RU" smtClean="0">
              <a:latin typeface="Arial" charset="0"/>
            </a:endParaRPr>
          </a:p>
          <a:p>
            <a:endParaRPr lang="ru-RU" smtClean="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091517_00045883.jpg"/>
          <p:cNvPicPr>
            <a:picLocks noChangeAspect="1"/>
          </p:cNvPicPr>
          <p:nvPr/>
        </p:nvPicPr>
        <p:blipFill>
          <a:blip r:embed="rId2" cstate="print"/>
          <a:stretch>
            <a:fillRect/>
          </a:stretch>
        </p:blipFill>
        <p:spPr>
          <a:xfrm>
            <a:off x="5148064" y="692696"/>
            <a:ext cx="3467100" cy="457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338" name="Прямоугольник 2"/>
          <p:cNvSpPr>
            <a:spLocks noChangeArrowheads="1"/>
          </p:cNvSpPr>
          <p:nvPr/>
        </p:nvSpPr>
        <p:spPr bwMode="auto">
          <a:xfrm>
            <a:off x="323850" y="1268413"/>
            <a:ext cx="4572000" cy="1200150"/>
          </a:xfrm>
          <a:prstGeom prst="rect">
            <a:avLst/>
          </a:prstGeom>
          <a:noFill/>
          <a:ln w="9525">
            <a:noFill/>
            <a:miter lim="800000"/>
            <a:headEnd/>
            <a:tailEnd/>
          </a:ln>
        </p:spPr>
        <p:txBody>
          <a:bodyPr>
            <a:spAutoFit/>
          </a:bodyPr>
          <a:lstStyle/>
          <a:p>
            <a:r>
              <a:rPr lang="ru-RU">
                <a:solidFill>
                  <a:schemeClr val="bg1"/>
                </a:solidFill>
                <a:latin typeface="Constantia" pitchFamily="18" charset="0"/>
              </a:rPr>
              <a:t>Гимнастика (от древнегреческого gymnós — обнаженный) — один из наиболее популярных видов спорта и физической культуры.</a:t>
            </a:r>
          </a:p>
        </p:txBody>
      </p:sp>
      <p:sp>
        <p:nvSpPr>
          <p:cNvPr id="14339" name="Прямоугольник 3"/>
          <p:cNvSpPr>
            <a:spLocks noChangeArrowheads="1"/>
          </p:cNvSpPr>
          <p:nvPr/>
        </p:nvSpPr>
        <p:spPr bwMode="auto">
          <a:xfrm>
            <a:off x="323850" y="2636838"/>
            <a:ext cx="4572000" cy="923925"/>
          </a:xfrm>
          <a:prstGeom prst="rect">
            <a:avLst/>
          </a:prstGeom>
          <a:noFill/>
          <a:ln w="9525">
            <a:noFill/>
            <a:miter lim="800000"/>
            <a:headEnd/>
            <a:tailEnd/>
          </a:ln>
        </p:spPr>
        <p:txBody>
          <a:bodyPr>
            <a:spAutoFit/>
          </a:bodyPr>
          <a:lstStyle/>
          <a:p>
            <a:r>
              <a:rPr lang="ru-RU">
                <a:solidFill>
                  <a:schemeClr val="bg1"/>
                </a:solidFill>
                <a:latin typeface="Constantia" pitchFamily="18" charset="0"/>
              </a:rPr>
              <a:t>К спортивным видам гимнастики относятся: спортивная, художественная, акробатическая, командная.</a:t>
            </a: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650" y="260350"/>
            <a:ext cx="4097338" cy="646113"/>
          </a:xfrm>
          <a:prstGeom prst="rect">
            <a:avLst/>
          </a:prstGeom>
        </p:spPr>
        <p:txBody>
          <a:bodyPr wrap="none">
            <a:spAutoFit/>
          </a:bodyPr>
          <a:lstStyle/>
          <a:p>
            <a:pPr fontAlgn="auto">
              <a:spcBef>
                <a:spcPts val="0"/>
              </a:spcBef>
              <a:spcAft>
                <a:spcPts val="0"/>
              </a:spcAft>
              <a:defRPr/>
            </a:pPr>
            <a:r>
              <a:rPr lang="ru-RU" sz="3600" dirty="0">
                <a:solidFill>
                  <a:schemeClr val="bg1"/>
                </a:solidFill>
                <a:latin typeface="Gabriola" pitchFamily="82" charset="0"/>
                <a:cs typeface="+mn-cs"/>
              </a:rPr>
              <a:t>Спортивная</a:t>
            </a:r>
            <a:r>
              <a:rPr lang="ru-RU" sz="3600" dirty="0">
                <a:solidFill>
                  <a:schemeClr val="tx1">
                    <a:lumMod val="95000"/>
                  </a:schemeClr>
                </a:solidFill>
                <a:latin typeface="Gabriola" pitchFamily="82" charset="0"/>
                <a:cs typeface="+mn-cs"/>
              </a:rPr>
              <a:t> </a:t>
            </a:r>
            <a:r>
              <a:rPr lang="ru-RU" sz="3600" dirty="0">
                <a:solidFill>
                  <a:schemeClr val="bg1"/>
                </a:solidFill>
                <a:latin typeface="Gabriola" pitchFamily="82" charset="0"/>
                <a:cs typeface="+mn-cs"/>
              </a:rPr>
              <a:t>гимнастика</a:t>
            </a:r>
            <a:r>
              <a:rPr lang="ru-RU" sz="3600" dirty="0">
                <a:solidFill>
                  <a:schemeClr val="tx1">
                    <a:lumMod val="95000"/>
                  </a:schemeClr>
                </a:solidFill>
                <a:latin typeface="Gabriola" pitchFamily="82" charset="0"/>
                <a:cs typeface="+mn-cs"/>
              </a:rPr>
              <a:t>.</a:t>
            </a:r>
            <a:endParaRPr lang="ru-RU" sz="3600" dirty="0">
              <a:solidFill>
                <a:schemeClr val="tx1">
                  <a:lumMod val="95000"/>
                </a:schemeClr>
              </a:solidFill>
              <a:latin typeface="Gabriola" pitchFamily="82" charset="0"/>
              <a:cs typeface="+mn-cs"/>
            </a:endParaRPr>
          </a:p>
        </p:txBody>
      </p:sp>
      <p:sp>
        <p:nvSpPr>
          <p:cNvPr id="15362" name="Прямоугольник 2"/>
          <p:cNvSpPr>
            <a:spLocks noChangeArrowheads="1"/>
          </p:cNvSpPr>
          <p:nvPr/>
        </p:nvSpPr>
        <p:spPr bwMode="auto">
          <a:xfrm>
            <a:off x="900113" y="908050"/>
            <a:ext cx="6605587" cy="3694113"/>
          </a:xfrm>
          <a:prstGeom prst="rect">
            <a:avLst/>
          </a:prstGeom>
          <a:noFill/>
          <a:ln w="9525">
            <a:noFill/>
            <a:miter lim="800000"/>
            <a:headEnd/>
            <a:tailEnd/>
          </a:ln>
        </p:spPr>
        <p:txBody>
          <a:bodyPr>
            <a:spAutoFit/>
          </a:bodyPr>
          <a:lstStyle/>
          <a:p>
            <a:r>
              <a:rPr lang="ru-RU">
                <a:solidFill>
                  <a:schemeClr val="bg1"/>
                </a:solidFill>
                <a:latin typeface="Constantia" pitchFamily="18" charset="0"/>
              </a:rPr>
              <a:t>Спортивная гимнастика (от греч. gymnastike, от gymnazo — упражняю, тренирую; по другой версии от древнегреческого слова «gymnos», то есть «голый», «обнаженный») — один из древнейших видов спорта, включающий в себя соревнования на различных гимнастических снарядах, а также в вольных упражнениях и опорных прыжках. </a:t>
            </a:r>
          </a:p>
          <a:p>
            <a:r>
              <a:rPr lang="ru-RU">
                <a:solidFill>
                  <a:schemeClr val="bg1"/>
                </a:solidFill>
                <a:latin typeface="Constantia" pitchFamily="18" charset="0"/>
              </a:rPr>
              <a:t>В настоящее время на международных турнирах гимнасты разыгрывают 14 комплектов наград: два в командном зачете (мужчины и женщины), два в абсолютном индивидуальном первенстве (мужчины и женщины) и десять в отдельных видах многоборья (4 — у женщин, 6 — у мужчин). В программе олимпийских игр с 1896 года.</a:t>
            </a:r>
          </a:p>
          <a:p>
            <a:endParaRPr lang="ru-RU">
              <a:solidFill>
                <a:schemeClr val="bg1"/>
              </a:solidFill>
              <a:latin typeface="Constantia" pitchFamily="18" charset="0"/>
            </a:endParaRPr>
          </a:p>
        </p:txBody>
      </p:sp>
      <p:pic>
        <p:nvPicPr>
          <p:cNvPr id="4" name="Рисунок 3" descr="27071.jpeg"/>
          <p:cNvPicPr>
            <a:picLocks noChangeAspect="1"/>
          </p:cNvPicPr>
          <p:nvPr/>
        </p:nvPicPr>
        <p:blipFill>
          <a:blip r:embed="rId2" cstate="print"/>
          <a:stretch>
            <a:fillRect/>
          </a:stretch>
        </p:blipFill>
        <p:spPr>
          <a:xfrm>
            <a:off x="2267744" y="4365104"/>
            <a:ext cx="4104456" cy="22112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Прямоугольник 1"/>
          <p:cNvSpPr>
            <a:spLocks noChangeArrowheads="1"/>
          </p:cNvSpPr>
          <p:nvPr/>
        </p:nvSpPr>
        <p:spPr bwMode="auto">
          <a:xfrm>
            <a:off x="4140200" y="1341438"/>
            <a:ext cx="4572000" cy="2862262"/>
          </a:xfrm>
          <a:prstGeom prst="rect">
            <a:avLst/>
          </a:prstGeom>
          <a:noFill/>
          <a:ln w="9525">
            <a:noFill/>
            <a:miter lim="800000"/>
            <a:headEnd/>
            <a:tailEnd/>
          </a:ln>
        </p:spPr>
        <p:txBody>
          <a:bodyPr>
            <a:spAutoFit/>
          </a:bodyPr>
          <a:lstStyle/>
          <a:p>
            <a:r>
              <a:rPr lang="ru-RU">
                <a:solidFill>
                  <a:schemeClr val="bg1"/>
                </a:solidFill>
                <a:latin typeface="Constantia" pitchFamily="18" charset="0"/>
              </a:rPr>
              <a:t>Гимнастика является технической основой многих видов спорта, соответствующие упражнения включаются в программу подготовки представителей самых разных спортивных дисциплин. Гимнастика не только дает определенные технические навыки, но и вырабатывает силу, гибкость, выносливость, чувство равновесия, координацию движений.</a:t>
            </a:r>
          </a:p>
        </p:txBody>
      </p:sp>
      <p:pic>
        <p:nvPicPr>
          <p:cNvPr id="3" name="Рисунок 2" descr="401px-Gymnasta.jpg"/>
          <p:cNvPicPr>
            <a:picLocks noChangeAspect="1"/>
          </p:cNvPicPr>
          <p:nvPr/>
        </p:nvPicPr>
        <p:blipFill>
          <a:blip r:embed="rId2" cstate="print">
            <a:grayscl/>
          </a:blip>
          <a:stretch>
            <a:fillRect/>
          </a:stretch>
        </p:blipFill>
        <p:spPr>
          <a:xfrm>
            <a:off x="611560" y="764704"/>
            <a:ext cx="3312368" cy="49479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387" name="Прямоугольник 3"/>
          <p:cNvSpPr>
            <a:spLocks noChangeArrowheads="1"/>
          </p:cNvSpPr>
          <p:nvPr/>
        </p:nvSpPr>
        <p:spPr bwMode="auto">
          <a:xfrm>
            <a:off x="468313" y="5805488"/>
            <a:ext cx="3311525" cy="307975"/>
          </a:xfrm>
          <a:prstGeom prst="rect">
            <a:avLst/>
          </a:prstGeom>
          <a:noFill/>
          <a:ln w="9525">
            <a:noFill/>
            <a:miter lim="800000"/>
            <a:headEnd/>
            <a:tailEnd/>
          </a:ln>
        </p:spPr>
        <p:txBody>
          <a:bodyPr>
            <a:spAutoFit/>
          </a:bodyPr>
          <a:lstStyle/>
          <a:p>
            <a:r>
              <a:rPr lang="ru-RU" sz="1400">
                <a:solidFill>
                  <a:schemeClr val="bg1"/>
                </a:solidFill>
                <a:latin typeface="Constantia" pitchFamily="18" charset="0"/>
              </a:rPr>
              <a:t>Гимнаст на параллельных брусьях</a:t>
            </a:r>
          </a:p>
        </p:txBody>
      </p:sp>
    </p:spTree>
  </p:cSld>
  <p:clrMapOvr>
    <a:masterClrMapping/>
  </p:clrMapOvr>
  <p:transition>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Прямоугольник 1"/>
          <p:cNvSpPr>
            <a:spLocks noChangeArrowheads="1"/>
          </p:cNvSpPr>
          <p:nvPr/>
        </p:nvSpPr>
        <p:spPr bwMode="auto">
          <a:xfrm>
            <a:off x="250825" y="1773238"/>
            <a:ext cx="4572000" cy="2862262"/>
          </a:xfrm>
          <a:prstGeom prst="rect">
            <a:avLst/>
          </a:prstGeom>
          <a:noFill/>
          <a:ln w="9525">
            <a:noFill/>
            <a:miter lim="800000"/>
            <a:headEnd/>
            <a:tailEnd/>
          </a:ln>
        </p:spPr>
        <p:txBody>
          <a:bodyPr>
            <a:spAutoFit/>
          </a:bodyPr>
          <a:lstStyle/>
          <a:p>
            <a:r>
              <a:rPr lang="ru-RU">
                <a:solidFill>
                  <a:schemeClr val="bg1"/>
                </a:solidFill>
                <a:latin typeface="Constantia" pitchFamily="18" charset="0"/>
              </a:rPr>
              <a:t>Становление и развитие спортивной гимнастики в СССР связано с именами таких педагогов и тренеров, как В. В. Соколовский, Г. С. Егнатошвили, Б. Н. Астафьев, А. С. Бакрадзе, М., Л. П. Орлов, Н. Н. Миронов и др., спортсменов М. В. Тышко, Т. А. Демиденко. Е. А. Боковой, Г. Н. Урбанович, Г. В. Рцхиладзе, М. Д. Дмитриева, А. М. Ибадулаева, Н. П. Серого и др.</a:t>
            </a:r>
          </a:p>
        </p:txBody>
      </p:sp>
      <p:pic>
        <p:nvPicPr>
          <p:cNvPr id="3" name="Рисунок 2" descr="484600.jpg"/>
          <p:cNvPicPr>
            <a:picLocks noChangeAspect="1"/>
          </p:cNvPicPr>
          <p:nvPr/>
        </p:nvPicPr>
        <p:blipFill>
          <a:blip r:embed="rId2" cstate="print"/>
          <a:stretch>
            <a:fillRect/>
          </a:stretch>
        </p:blipFill>
        <p:spPr>
          <a:xfrm>
            <a:off x="4788024" y="476672"/>
            <a:ext cx="4059847" cy="49359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1"/>
          <p:cNvSpPr>
            <a:spLocks noChangeArrowheads="1"/>
          </p:cNvSpPr>
          <p:nvPr/>
        </p:nvSpPr>
        <p:spPr bwMode="auto">
          <a:xfrm>
            <a:off x="395288" y="404813"/>
            <a:ext cx="4700587" cy="646112"/>
          </a:xfrm>
          <a:prstGeom prst="rect">
            <a:avLst/>
          </a:prstGeom>
          <a:noFill/>
          <a:ln w="9525">
            <a:noFill/>
            <a:miter lim="800000"/>
            <a:headEnd/>
            <a:tailEnd/>
          </a:ln>
        </p:spPr>
        <p:txBody>
          <a:bodyPr wrap="none">
            <a:spAutoFit/>
          </a:bodyPr>
          <a:lstStyle/>
          <a:p>
            <a:r>
              <a:rPr lang="ru-RU" sz="3600">
                <a:solidFill>
                  <a:schemeClr val="bg1"/>
                </a:solidFill>
                <a:latin typeface="Gabriola" pitchFamily="82" charset="0"/>
              </a:rPr>
              <a:t>Художественная гимнастика</a:t>
            </a:r>
            <a:r>
              <a:rPr lang="ru-RU" sz="3600">
                <a:latin typeface="Gabriola" pitchFamily="82" charset="0"/>
              </a:rPr>
              <a:t>.</a:t>
            </a:r>
          </a:p>
        </p:txBody>
      </p:sp>
      <p:sp>
        <p:nvSpPr>
          <p:cNvPr id="18434" name="Прямоугольник 2"/>
          <p:cNvSpPr>
            <a:spLocks noChangeArrowheads="1"/>
          </p:cNvSpPr>
          <p:nvPr/>
        </p:nvSpPr>
        <p:spPr bwMode="auto">
          <a:xfrm>
            <a:off x="4211638" y="1125538"/>
            <a:ext cx="4662487" cy="4800600"/>
          </a:xfrm>
          <a:prstGeom prst="rect">
            <a:avLst/>
          </a:prstGeom>
          <a:noFill/>
          <a:ln w="9525">
            <a:noFill/>
            <a:miter lim="800000"/>
            <a:headEnd/>
            <a:tailEnd/>
          </a:ln>
        </p:spPr>
        <p:txBody>
          <a:bodyPr>
            <a:spAutoFit/>
          </a:bodyPr>
          <a:lstStyle/>
          <a:p>
            <a:r>
              <a:rPr lang="ru-RU">
                <a:solidFill>
                  <a:schemeClr val="bg1"/>
                </a:solidFill>
                <a:latin typeface="Constantia" pitchFamily="18" charset="0"/>
              </a:rPr>
              <a:t>Художественная гимнастика — вид спорта, выполнение под музыку различных гимнастических и танцевальных упражнений без предмета, а также с предметом (скакалка, обруч, мяч, булавы, лента).</a:t>
            </a:r>
          </a:p>
          <a:p>
            <a:endParaRPr lang="ru-RU">
              <a:solidFill>
                <a:schemeClr val="bg1"/>
              </a:solidFill>
              <a:latin typeface="Constantia" pitchFamily="18" charset="0"/>
            </a:endParaRPr>
          </a:p>
          <a:p>
            <a:r>
              <a:rPr lang="ru-RU">
                <a:solidFill>
                  <a:schemeClr val="bg1"/>
                </a:solidFill>
                <a:latin typeface="Constantia" pitchFamily="18" charset="0"/>
              </a:rPr>
              <a:t>В последнее время выступления без предмета не проводятся на соревнованиях мирового класса. При групповых выступлениях используются или одновременно два вида предметов (например — обручи и мячи) или один вид (пять мячей, пять пар булав). Победители определяются в многоборье, в отдельных видах и групповых упражнениях.</a:t>
            </a:r>
          </a:p>
        </p:txBody>
      </p:sp>
      <p:pic>
        <p:nvPicPr>
          <p:cNvPr id="18435" name="Рисунок 3" descr="Olympic_pictogram_Gymnastics_(rhythmic).png"/>
          <p:cNvPicPr>
            <a:picLocks noChangeAspect="1"/>
          </p:cNvPicPr>
          <p:nvPr/>
        </p:nvPicPr>
        <p:blipFill>
          <a:blip r:embed="rId2"/>
          <a:srcRect/>
          <a:stretch>
            <a:fillRect/>
          </a:stretch>
        </p:blipFill>
        <p:spPr bwMode="auto">
          <a:xfrm>
            <a:off x="755650" y="1844675"/>
            <a:ext cx="2982913" cy="3600450"/>
          </a:xfrm>
          <a:prstGeom prst="rect">
            <a:avLst/>
          </a:prstGeom>
          <a:noFill/>
          <a:ln w="9525">
            <a:noFill/>
            <a:miter lim="800000"/>
            <a:headEnd/>
            <a:tailEnd/>
          </a:ln>
        </p:spPr>
      </p:pic>
      <p:sp>
        <p:nvSpPr>
          <p:cNvPr id="18436" name="Прямоугольник 4"/>
          <p:cNvSpPr>
            <a:spLocks noChangeArrowheads="1"/>
          </p:cNvSpPr>
          <p:nvPr/>
        </p:nvSpPr>
        <p:spPr bwMode="auto">
          <a:xfrm>
            <a:off x="755650" y="5661025"/>
            <a:ext cx="2411413" cy="307975"/>
          </a:xfrm>
          <a:prstGeom prst="rect">
            <a:avLst/>
          </a:prstGeom>
          <a:noFill/>
          <a:ln w="9525">
            <a:noFill/>
            <a:miter lim="800000"/>
            <a:headEnd/>
            <a:tailEnd/>
          </a:ln>
        </p:spPr>
        <p:txBody>
          <a:bodyPr wrap="none">
            <a:spAutoFit/>
          </a:bodyPr>
          <a:lstStyle/>
          <a:p>
            <a:r>
              <a:rPr lang="ru-RU" sz="1400">
                <a:solidFill>
                  <a:schemeClr val="bg1"/>
                </a:solidFill>
                <a:latin typeface="Constantia" pitchFamily="18" charset="0"/>
              </a:rPr>
              <a:t>олимпийская пиктограмма</a:t>
            </a: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1"/>
          <p:cNvSpPr>
            <a:spLocks noChangeArrowheads="1"/>
          </p:cNvSpPr>
          <p:nvPr/>
        </p:nvSpPr>
        <p:spPr bwMode="auto">
          <a:xfrm>
            <a:off x="684213" y="836613"/>
            <a:ext cx="5957887" cy="5354637"/>
          </a:xfrm>
          <a:prstGeom prst="rect">
            <a:avLst/>
          </a:prstGeom>
          <a:noFill/>
          <a:ln w="9525">
            <a:noFill/>
            <a:miter lim="800000"/>
            <a:headEnd/>
            <a:tailEnd/>
          </a:ln>
        </p:spPr>
        <p:txBody>
          <a:bodyPr>
            <a:spAutoFit/>
          </a:bodyPr>
          <a:lstStyle/>
          <a:p>
            <a:r>
              <a:rPr lang="ru-RU">
                <a:solidFill>
                  <a:schemeClr val="bg1"/>
                </a:solidFill>
                <a:latin typeface="Constantia" pitchFamily="18" charset="0"/>
              </a:rPr>
              <a:t>Все упражнения идут под музыкальное сопровождение. Раньше выступали под фортепиано или один инструмент. Теперь используются оркестровые фонограммы. Выбор музыки зависит от желаний гимнастки и тренера. Но каждое упражнение должно быть не более полутора минут. Соревнования проходят на гимнастическом ковре размером 13х13 метров. Классическое многоборье (4 упражнения) — олимпийская дисциплина. Кроме многоборья гимнастки, выступающие в индивидуальном первенстве, традиционно разыгрывают комплекты наград в отдельных видах упражнений (кроме Олимпийских игр).</a:t>
            </a:r>
          </a:p>
          <a:p>
            <a:endParaRPr lang="ru-RU">
              <a:solidFill>
                <a:schemeClr val="bg1"/>
              </a:solidFill>
              <a:latin typeface="Constantia" pitchFamily="18" charset="0"/>
            </a:endParaRPr>
          </a:p>
          <a:p>
            <a:r>
              <a:rPr lang="ru-RU">
                <a:solidFill>
                  <a:schemeClr val="bg1"/>
                </a:solidFill>
                <a:latin typeface="Constantia" pitchFamily="18" charset="0"/>
              </a:rPr>
              <a:t>Выступления оцениваются по двадцатибалльной системе. Один из самых зрелищных и изящных видов спорта. В СССР художественная гимнастика как вид спорта возникла и сформировалась в 1940-е годы. С 1985 года — олимпийский вид спорта.</a:t>
            </a:r>
          </a:p>
        </p:txBody>
      </p:sp>
      <p:pic>
        <p:nvPicPr>
          <p:cNvPr id="3" name="Рисунок 2" descr="01.jpg"/>
          <p:cNvPicPr>
            <a:picLocks noChangeAspect="1"/>
          </p:cNvPicPr>
          <p:nvPr/>
        </p:nvPicPr>
        <p:blipFill>
          <a:blip r:embed="rId2" cstate="print"/>
          <a:stretch>
            <a:fillRect/>
          </a:stretch>
        </p:blipFill>
        <p:spPr>
          <a:xfrm>
            <a:off x="6516216" y="980728"/>
            <a:ext cx="2376265" cy="48965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51.jpg"/>
          <p:cNvPicPr>
            <a:picLocks noChangeAspect="1"/>
          </p:cNvPicPr>
          <p:nvPr/>
        </p:nvPicPr>
        <p:blipFill>
          <a:blip r:embed="rId2" cstate="print"/>
          <a:stretch>
            <a:fillRect/>
          </a:stretch>
        </p:blipFill>
        <p:spPr>
          <a:xfrm>
            <a:off x="395536" y="332656"/>
            <a:ext cx="4683968" cy="30193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Рисунок 2" descr="gimnastka3.jpg"/>
          <p:cNvPicPr>
            <a:picLocks noChangeAspect="1"/>
          </p:cNvPicPr>
          <p:nvPr/>
        </p:nvPicPr>
        <p:blipFill>
          <a:blip r:embed="rId3" cstate="print"/>
          <a:stretch>
            <a:fillRect/>
          </a:stretch>
        </p:blipFill>
        <p:spPr>
          <a:xfrm>
            <a:off x="539552" y="3573016"/>
            <a:ext cx="3729113" cy="29249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483" name="Прямоугольник 3"/>
          <p:cNvSpPr>
            <a:spLocks noChangeArrowheads="1"/>
          </p:cNvSpPr>
          <p:nvPr/>
        </p:nvSpPr>
        <p:spPr bwMode="auto">
          <a:xfrm>
            <a:off x="5003800" y="3284538"/>
            <a:ext cx="3924300" cy="3294062"/>
          </a:xfrm>
          <a:prstGeom prst="rect">
            <a:avLst/>
          </a:prstGeom>
          <a:noFill/>
          <a:ln w="9525">
            <a:noFill/>
            <a:miter lim="800000"/>
            <a:headEnd/>
            <a:tailEnd/>
          </a:ln>
        </p:spPr>
        <p:txBody>
          <a:bodyPr>
            <a:spAutoFit/>
          </a:bodyPr>
          <a:lstStyle/>
          <a:p>
            <a:r>
              <a:rPr lang="ru-RU" sz="1600">
                <a:solidFill>
                  <a:schemeClr val="bg1"/>
                </a:solidFill>
                <a:latin typeface="Constantia" pitchFamily="18" charset="0"/>
              </a:rPr>
              <a:t>В России художественная гимнастика небезосновательно считается одним из популярнейших видов спорта. Нет города или крупного посёлка городского типа, где бы не занимались этим спортом. Неспроста на летних олимпийских играх большинство чемпионов по художественной гимнастике - россиянки. Их имена знакомы нам и всему миру: Алина Кабаева, Юлия Барсукова, Ирина Чащина, Евгения Канаева, и другие, не менее достойные спортсменки.</a:t>
            </a:r>
          </a:p>
        </p:txBody>
      </p:sp>
      <p:pic>
        <p:nvPicPr>
          <p:cNvPr id="5" name="Рисунок 4" descr="17_01_00.jpg"/>
          <p:cNvPicPr>
            <a:picLocks noChangeAspect="1"/>
          </p:cNvPicPr>
          <p:nvPr/>
        </p:nvPicPr>
        <p:blipFill>
          <a:blip r:embed="rId4" cstate="print"/>
          <a:stretch>
            <a:fillRect/>
          </a:stretch>
        </p:blipFill>
        <p:spPr>
          <a:xfrm>
            <a:off x="5796136" y="332656"/>
            <a:ext cx="2016224" cy="28529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1"/>
          <p:cNvSpPr>
            <a:spLocks noChangeArrowheads="1"/>
          </p:cNvSpPr>
          <p:nvPr/>
        </p:nvSpPr>
        <p:spPr bwMode="auto">
          <a:xfrm>
            <a:off x="468313" y="476250"/>
            <a:ext cx="3851275" cy="646113"/>
          </a:xfrm>
          <a:prstGeom prst="rect">
            <a:avLst/>
          </a:prstGeom>
          <a:noFill/>
          <a:ln w="9525">
            <a:noFill/>
            <a:miter lim="800000"/>
            <a:headEnd/>
            <a:tailEnd/>
          </a:ln>
        </p:spPr>
        <p:txBody>
          <a:bodyPr wrap="none">
            <a:spAutoFit/>
          </a:bodyPr>
          <a:lstStyle/>
          <a:p>
            <a:r>
              <a:rPr lang="ru-RU" sz="3600">
                <a:solidFill>
                  <a:schemeClr val="bg1"/>
                </a:solidFill>
                <a:latin typeface="Gabriola" pitchFamily="82" charset="0"/>
              </a:rPr>
              <a:t>Командная гимнастика.</a:t>
            </a:r>
          </a:p>
        </p:txBody>
      </p:sp>
      <p:sp>
        <p:nvSpPr>
          <p:cNvPr id="21506" name="Прямоугольник 2"/>
          <p:cNvSpPr>
            <a:spLocks noChangeArrowheads="1"/>
          </p:cNvSpPr>
          <p:nvPr/>
        </p:nvSpPr>
        <p:spPr bwMode="auto">
          <a:xfrm>
            <a:off x="755650" y="1125538"/>
            <a:ext cx="6985000" cy="2862262"/>
          </a:xfrm>
          <a:prstGeom prst="rect">
            <a:avLst/>
          </a:prstGeom>
          <a:noFill/>
          <a:ln w="9525">
            <a:noFill/>
            <a:miter lim="800000"/>
            <a:headEnd/>
            <a:tailEnd/>
          </a:ln>
        </p:spPr>
        <p:txBody>
          <a:bodyPr>
            <a:spAutoFit/>
          </a:bodyPr>
          <a:lstStyle/>
          <a:p>
            <a:r>
              <a:rPr lang="ru-RU">
                <a:solidFill>
                  <a:schemeClr val="bg1"/>
                </a:solidFill>
                <a:latin typeface="Constantia" pitchFamily="18" charset="0"/>
              </a:rPr>
              <a:t>Командная гимнастика (англ. teamgym) зародилась в Скандинавии, в которой являлась основным видом гимнастики в течение 20 лет. Соревнование EuroTeam — одно из новых в Календаре UEG. Первое официальное соревнование было проведено в Финляндии в 1996 году, и теперь проводится каждые 2 года. TeamGym (Тим Джим) — соревнование команд — клубов и состоит из трех категорий: женские, мужские и смешанные команды. Состоит из трех видов: Вольные упражнения, прыжки с мини-батута и акробатические прыжки. В каждой из трех дисциплин число гимнастов — от 6 до 12.</a:t>
            </a:r>
          </a:p>
        </p:txBody>
      </p:sp>
      <p:pic>
        <p:nvPicPr>
          <p:cNvPr id="4" name="Рисунок 3" descr="4418129734_e2bf18ffd8.jpg"/>
          <p:cNvPicPr>
            <a:picLocks noChangeAspect="1"/>
          </p:cNvPicPr>
          <p:nvPr/>
        </p:nvPicPr>
        <p:blipFill>
          <a:blip r:embed="rId2" cstate="print"/>
          <a:stretch>
            <a:fillRect/>
          </a:stretch>
        </p:blipFill>
        <p:spPr>
          <a:xfrm>
            <a:off x="2843808" y="4005064"/>
            <a:ext cx="3816424" cy="25846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107</TotalTime>
  <Words>607</Words>
  <Application>Microsoft Office PowerPoint</Application>
  <PresentationFormat>Экран (4:3)</PresentationFormat>
  <Paragraphs>43</Paragraphs>
  <Slides>15</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6</vt:i4>
      </vt:variant>
      <vt:variant>
        <vt:lpstr>Заголовки слайдов</vt:lpstr>
      </vt:variant>
      <vt:variant>
        <vt:i4>15</vt:i4>
      </vt:variant>
    </vt:vector>
  </HeadingPairs>
  <TitlesOfParts>
    <vt:vector size="26" baseType="lpstr">
      <vt:lpstr>Constantia</vt:lpstr>
      <vt:lpstr>Arial</vt:lpstr>
      <vt:lpstr>Wingdings 2</vt:lpstr>
      <vt:lpstr>Calibri</vt:lpstr>
      <vt:lpstr>Gabriola</vt:lpstr>
      <vt:lpstr>Бумажная</vt:lpstr>
      <vt:lpstr>Бумажная</vt:lpstr>
      <vt:lpstr>Бумажная</vt:lpstr>
      <vt:lpstr>Бумажная</vt:lpstr>
      <vt:lpstr>Бумажная</vt:lpstr>
      <vt:lpstr>Бумажная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      Спасибо за внимание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ГИМНАСТИКА</dc:title>
  <dc:creator>Kate</dc:creator>
  <cp:lastModifiedBy>PC</cp:lastModifiedBy>
  <cp:revision>14</cp:revision>
  <dcterms:created xsi:type="dcterms:W3CDTF">2012-05-01T09:56:18Z</dcterms:created>
  <dcterms:modified xsi:type="dcterms:W3CDTF">2019-11-06T16:28:03Z</dcterms:modified>
</cp:coreProperties>
</file>