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7" r:id="rId2"/>
    <p:sldId id="259" r:id="rId3"/>
    <p:sldId id="258" r:id="rId4"/>
    <p:sldId id="260" r:id="rId5"/>
    <p:sldId id="261" r:id="rId6"/>
    <p:sldId id="262" r:id="rId7"/>
    <p:sldId id="263" r:id="rId8"/>
    <p:sldId id="265" r:id="rId9"/>
    <p:sldId id="267" r:id="rId10"/>
    <p:sldId id="269" r:id="rId11"/>
    <p:sldId id="271" r:id="rId12"/>
    <p:sldId id="273" r:id="rId13"/>
    <p:sldId id="275" r:id="rId14"/>
    <p:sldId id="277" r:id="rId15"/>
    <p:sldId id="278" r:id="rId16"/>
    <p:sldId id="280" r:id="rId17"/>
    <p:sldId id="282" r:id="rId18"/>
    <p:sldId id="284" r:id="rId19"/>
    <p:sldId id="285" r:id="rId20"/>
    <p:sldId id="286" r:id="rId21"/>
    <p:sldId id="287" r:id="rId22"/>
    <p:sldId id="288" r:id="rId23"/>
    <p:sldId id="290" r:id="rId24"/>
    <p:sldId id="291" r:id="rId2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59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696246-AF3D-4245-BCBD-5E570B9A4FD8}" type="datetimeFigureOut">
              <a:rPr lang="ru-RU" smtClean="0"/>
              <a:pPr/>
              <a:t>06.01.2020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4662FC-ED8F-4577-94DA-BA7DA6DE3888}"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p:spPr>
        <p:txBody>
          <a:bodyPr/>
          <a:lstStyle/>
          <a:p>
            <a:pPr eaLnBrk="1" hangingPunct="1"/>
            <a:endParaRPr lang="ar-SA" smtClean="0">
              <a:latin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06.01.2020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06.01.2020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06.01.2020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06.01.2020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06.01.2020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06.01.2020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06.01.2020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06.01.2020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06.01.2020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06.01.2020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06.01.2020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06.01.2020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www.kent.k12.wa.us/staff/LindaJancola/6Trait/sentencefluency.htm" TargetMode="External"/><Relationship Id="rId2" Type="http://schemas.openxmlformats.org/officeDocument/2006/relationships/hyperlink" Target="http://www.kent.k12.wa.us/staff/LindaJancola/6Trait/voice.htm" TargetMode="External"/><Relationship Id="rId1" Type="http://schemas.openxmlformats.org/officeDocument/2006/relationships/slideLayout" Target="../slideLayouts/slideLayout2.xml"/><Relationship Id="rId5" Type="http://schemas.openxmlformats.org/officeDocument/2006/relationships/image" Target="../media/image7.wmf"/><Relationship Id="rId4" Type="http://schemas.openxmlformats.org/officeDocument/2006/relationships/hyperlink" Target="http://www.kent.k12.wa.us/staff/LindaJancola/6Trait/wordchoice.htm"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hyperlink" Target="http://www.kent.k12.wa.us/staff/LindaJancola/6Trait/wordchoice.ht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hyperlink" Target="http://www.kent.k12.wa.us/staff/LindaJancola/6Trait/sentencefluency.ht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www.kent.k12.wa.us/staff/LindaJancola/6Trait/conventions.htm" TargetMode="External"/><Relationship Id="rId1" Type="http://schemas.openxmlformats.org/officeDocument/2006/relationships/slideLayout" Target="../slideLayouts/slideLayout2.xml"/><Relationship Id="rId4" Type="http://schemas.openxmlformats.org/officeDocument/2006/relationships/image" Target="http://www.inspiringteachers.com/tips/management/img30.gif"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 Id="rId9" Type="http://schemas.openxmlformats.org/officeDocument/2006/relationships/slide" Target="slide4.xml"/></Relationships>
</file>

<file path=ppt/slides/_rels/slide17.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 Id="rId9" Type="http://schemas.openxmlformats.org/officeDocument/2006/relationships/slide" Target="slide2.xml"/></Relationships>
</file>

<file path=ppt/slides/_rels/slide18.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 Id="rId9" Type="http://schemas.openxmlformats.org/officeDocument/2006/relationships/slide" Target="slide4.xml"/></Relationships>
</file>

<file path=ppt/slides/_rels/slide19.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kent.k12.wa.us/staff/LindaJancola/6Trait/organization.htm" TargetMode="External"/><Relationship Id="rId2" Type="http://schemas.openxmlformats.org/officeDocument/2006/relationships/hyperlink" Target="http://www.kent.k12.wa.us/staff/LindaJancola/6Trait/ideas.htm" TargetMode="External"/><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9.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hyperlink" Target="http://www.kent.k12.wa.us/staff/LindaJancola/6Trait/organization.ht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4099" name="Picture 3" descr="February%20School%20008"/>
          <p:cNvPicPr>
            <a:picLocks noChangeAspect="1" noChangeArrowheads="1"/>
          </p:cNvPicPr>
          <p:nvPr/>
        </p:nvPicPr>
        <p:blipFill>
          <a:blip r:embed="rId3" cstate="print"/>
          <a:srcRect/>
          <a:stretch>
            <a:fillRect/>
          </a:stretch>
        </p:blipFill>
        <p:spPr bwMode="auto">
          <a:xfrm>
            <a:off x="304800" y="457200"/>
            <a:ext cx="8610600" cy="6172200"/>
          </a:xfrm>
          <a:prstGeom prst="rect">
            <a:avLst/>
          </a:prstGeom>
          <a:noFill/>
          <a:ln w="38100">
            <a:solidFill>
              <a:srgbClr val="000000"/>
            </a:solidFill>
            <a:miter lim="800000"/>
            <a:headEnd/>
            <a:tailEnd/>
          </a:ln>
        </p:spPr>
      </p:pic>
      <p:sp>
        <p:nvSpPr>
          <p:cNvPr id="3075" name="Rectangle 2"/>
          <p:cNvSpPr>
            <a:spLocks noGrp="1" noChangeArrowheads="1"/>
          </p:cNvSpPr>
          <p:nvPr>
            <p:ph type="title"/>
          </p:nvPr>
        </p:nvSpPr>
        <p:spPr>
          <a:xfrm>
            <a:off x="1295400" y="685800"/>
            <a:ext cx="6400800" cy="1219200"/>
          </a:xfrm>
          <a:gradFill rotWithShape="1">
            <a:gsLst>
              <a:gs pos="0">
                <a:srgbClr val="FF00FF"/>
              </a:gs>
              <a:gs pos="50000">
                <a:srgbClr val="760076"/>
              </a:gs>
              <a:gs pos="100000">
                <a:srgbClr val="FF00FF"/>
              </a:gs>
            </a:gsLst>
            <a:lin ang="5400000" scaled="1"/>
          </a:gradFill>
          <a:ln w="38100">
            <a:solidFill>
              <a:schemeClr val="tx1"/>
            </a:solidFill>
          </a:ln>
        </p:spPr>
        <p:txBody>
          <a:bodyPr/>
          <a:lstStyle/>
          <a:p>
            <a:pPr eaLnBrk="1" hangingPunct="1"/>
            <a:r>
              <a:rPr lang="en-GB" sz="5400" b="1" smtClean="0">
                <a:solidFill>
                  <a:srgbClr val="FFFF66"/>
                </a:solidFill>
                <a:latin typeface="Comic Sans MS" pitchFamily="66" charset="0"/>
              </a:rPr>
              <a:t>Teaching Writing</a:t>
            </a:r>
          </a:p>
        </p:txBody>
      </p:sp>
      <p:sp>
        <p:nvSpPr>
          <p:cNvPr id="3076" name="Footer Placeholder 4"/>
          <p:cNvSpPr>
            <a:spLocks noGrp="1"/>
          </p:cNvSpPr>
          <p:nvPr>
            <p:ph type="ftr" sz="quarter" idx="11"/>
          </p:nvPr>
        </p:nvSpPr>
        <p:spPr>
          <a:noFill/>
        </p:spPr>
        <p:txBody>
          <a:bodyPr/>
          <a:lstStyle/>
          <a:p>
            <a:r>
              <a:rPr lang="en-GB" smtClean="0">
                <a:latin typeface="Arial" charset="0"/>
                <a:cs typeface="Arial" charset="0"/>
              </a:rPr>
              <a:t>Asma Al-Sayegh</a:t>
            </a:r>
          </a:p>
        </p:txBody>
      </p:sp>
    </p:spTree>
  </p:cSld>
  <p:clrMapOvr>
    <a:masterClrMapping/>
  </p:clrMapOvr>
  <p:transition>
    <p:wheel spokes="3"/>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4099"/>
                                        </p:tgtEl>
                                        <p:attrNameLst>
                                          <p:attrName>style.visibility</p:attrName>
                                        </p:attrNameLst>
                                      </p:cBhvr>
                                      <p:to>
                                        <p:strVal val="visible"/>
                                      </p:to>
                                    </p:set>
                                    <p:animEffect transition="in" filter="checkerboard(across)">
                                      <p:cBhvr>
                                        <p:cTn id="7" dur="500"/>
                                        <p:tgtEl>
                                          <p:spTgt spid="40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body" idx="1"/>
          </p:nvPr>
        </p:nvSpPr>
        <p:spPr>
          <a:xfrm>
            <a:off x="457200" y="1524000"/>
            <a:ext cx="7315200" cy="4876800"/>
          </a:xfrm>
        </p:spPr>
        <p:txBody>
          <a:bodyPr/>
          <a:lstStyle/>
          <a:p>
            <a:pPr marL="609600" indent="-609600">
              <a:lnSpc>
                <a:spcPct val="150000"/>
              </a:lnSpc>
              <a:buNone/>
            </a:pPr>
            <a:r>
              <a:rPr lang="en-GB" b="1" dirty="0" smtClean="0">
                <a:solidFill>
                  <a:schemeClr val="hlink"/>
                </a:solidFill>
                <a:latin typeface="Comic Sans MS" pitchFamily="66" charset="0"/>
              </a:rPr>
              <a:t>3.</a:t>
            </a:r>
            <a:r>
              <a:rPr lang="en-GB" b="1" dirty="0" smtClean="0">
                <a:latin typeface="Lydian BT" pitchFamily="66" charset="0"/>
              </a:rPr>
              <a:t> </a:t>
            </a:r>
            <a:r>
              <a:rPr lang="en-GB" dirty="0" smtClean="0">
                <a:latin typeface="Comic Sans MS" pitchFamily="66" charset="0"/>
                <a:hlinkClick r:id="rId2"/>
              </a:rPr>
              <a:t>Voice</a:t>
            </a:r>
            <a:r>
              <a:rPr lang="en-GB" dirty="0" smtClean="0">
                <a:solidFill>
                  <a:srgbClr val="00B050"/>
                </a:solidFill>
                <a:latin typeface="Comic Sans MS" pitchFamily="66" charset="0"/>
              </a:rPr>
              <a:t>: </a:t>
            </a:r>
            <a:r>
              <a:rPr lang="en-GB" dirty="0" smtClean="0">
                <a:solidFill>
                  <a:schemeClr val="bg1"/>
                </a:solidFill>
                <a:latin typeface="Comic Sans MS" pitchFamily="66" charset="0"/>
              </a:rPr>
              <a:t>The personal voice of author comes through. This gives a sense of a real person speaking.</a:t>
            </a:r>
          </a:p>
          <a:p>
            <a:pPr marL="609600" indent="-609600" eaLnBrk="1" hangingPunct="1">
              <a:lnSpc>
                <a:spcPct val="150000"/>
              </a:lnSpc>
              <a:buFontTx/>
              <a:buNone/>
            </a:pPr>
            <a:r>
              <a:rPr lang="en-GB" dirty="0" smtClean="0">
                <a:solidFill>
                  <a:schemeClr val="bg1"/>
                </a:solidFill>
                <a:latin typeface="Comic Sans MS" pitchFamily="66" charset="0"/>
              </a:rPr>
              <a:t> </a:t>
            </a:r>
          </a:p>
          <a:p>
            <a:pPr marL="609600" indent="-609600" eaLnBrk="1" hangingPunct="1">
              <a:lnSpc>
                <a:spcPct val="150000"/>
              </a:lnSpc>
              <a:buFontTx/>
              <a:buNone/>
            </a:pPr>
            <a:r>
              <a:rPr lang="en-US" dirty="0" smtClean="0">
                <a:solidFill>
                  <a:srgbClr val="99FF66"/>
                </a:solidFill>
                <a:latin typeface="Kristen ITC" pitchFamily="66" charset="0"/>
              </a:rPr>
              <a:t>Oral reading helps students hear voice.</a:t>
            </a:r>
            <a:endParaRPr lang="en-GB" dirty="0" smtClean="0">
              <a:solidFill>
                <a:srgbClr val="99FF66"/>
              </a:solidFill>
              <a:latin typeface="Kristen ITC" pitchFamily="66" charset="0"/>
            </a:endParaRPr>
          </a:p>
          <a:p>
            <a:pPr marL="609600" indent="-609600" eaLnBrk="1" hangingPunct="1">
              <a:lnSpc>
                <a:spcPct val="150000"/>
              </a:lnSpc>
              <a:buFontTx/>
              <a:buNone/>
            </a:pPr>
            <a:endParaRPr lang="en-GB" b="1" dirty="0" smtClean="0">
              <a:latin typeface="Comic Sans MS" pitchFamily="66" charset="0"/>
            </a:endParaRPr>
          </a:p>
          <a:p>
            <a:pPr marL="609600" indent="-609600" eaLnBrk="1" hangingPunct="1">
              <a:lnSpc>
                <a:spcPct val="150000"/>
              </a:lnSpc>
              <a:buFontTx/>
              <a:buNone/>
            </a:pPr>
            <a:endParaRPr lang="en-GB" b="1" dirty="0" smtClean="0">
              <a:latin typeface="Comic Sans MS" pitchFamily="66" charset="0"/>
            </a:endParaRPr>
          </a:p>
          <a:p>
            <a:pPr marL="609600" indent="-609600" eaLnBrk="1" hangingPunct="1">
              <a:lnSpc>
                <a:spcPct val="120000"/>
              </a:lnSpc>
              <a:buFont typeface="Wingdings" pitchFamily="2" charset="2"/>
              <a:buAutoNum type="arabicPeriod" startAt="4"/>
            </a:pPr>
            <a:endParaRPr lang="en-GB" b="1" dirty="0" smtClean="0">
              <a:latin typeface="Comic Sans MS" pitchFamily="66" charset="0"/>
              <a:hlinkClick r:id="rId3"/>
            </a:endParaRPr>
          </a:p>
          <a:p>
            <a:pPr marL="609600" indent="-609600" eaLnBrk="1" hangingPunct="1">
              <a:buFontTx/>
              <a:buNone/>
            </a:pPr>
            <a:endParaRPr lang="en-GB" b="1" dirty="0" smtClean="0">
              <a:latin typeface="Comic Sans MS" pitchFamily="66" charset="0"/>
              <a:hlinkClick r:id="rId4"/>
            </a:endParaRPr>
          </a:p>
        </p:txBody>
      </p:sp>
      <p:sp>
        <p:nvSpPr>
          <p:cNvPr id="16387" name="Rectangle 3"/>
          <p:cNvSpPr>
            <a:spLocks noGrp="1" noChangeArrowheads="1"/>
          </p:cNvSpPr>
          <p:nvPr>
            <p:ph type="title"/>
          </p:nvPr>
        </p:nvSpPr>
        <p:spPr>
          <a:noFill/>
        </p:spPr>
        <p:txBody>
          <a:bodyPr/>
          <a:lstStyle/>
          <a:p>
            <a:pPr eaLnBrk="1" hangingPunct="1"/>
            <a:r>
              <a:rPr lang="en-GB" smtClean="0">
                <a:solidFill>
                  <a:srgbClr val="FF99FF"/>
                </a:solidFill>
                <a:latin typeface="Comic Sans MS" pitchFamily="66" charset="0"/>
              </a:rPr>
              <a:t>The six traits include:</a:t>
            </a:r>
          </a:p>
        </p:txBody>
      </p:sp>
      <p:pic>
        <p:nvPicPr>
          <p:cNvPr id="16388" name="Picture 4" descr="FOC05510"/>
          <p:cNvPicPr>
            <a:picLocks noChangeAspect="1" noChangeArrowheads="1"/>
          </p:cNvPicPr>
          <p:nvPr/>
        </p:nvPicPr>
        <p:blipFill>
          <a:blip r:embed="rId5" cstate="print"/>
          <a:srcRect/>
          <a:stretch>
            <a:fillRect/>
          </a:stretch>
        </p:blipFill>
        <p:spPr bwMode="auto">
          <a:xfrm>
            <a:off x="6732240" y="4437112"/>
            <a:ext cx="1079500" cy="1219200"/>
          </a:xfrm>
          <a:prstGeom prst="rect">
            <a:avLst/>
          </a:prstGeom>
          <a:noFill/>
          <a:ln w="9525">
            <a:noFill/>
            <a:miter lim="800000"/>
            <a:headEnd/>
            <a:tailEnd/>
          </a:ln>
        </p:spPr>
      </p:pic>
      <p:sp>
        <p:nvSpPr>
          <p:cNvPr id="16389" name="Footer Placeholder 6"/>
          <p:cNvSpPr>
            <a:spLocks noGrp="1"/>
          </p:cNvSpPr>
          <p:nvPr>
            <p:ph type="ftr" sz="quarter" idx="11"/>
          </p:nvPr>
        </p:nvSpPr>
        <p:spPr>
          <a:noFill/>
        </p:spPr>
        <p:txBody>
          <a:bodyPr/>
          <a:lstStyle/>
          <a:p>
            <a:r>
              <a:rPr lang="en-GB" smtClean="0">
                <a:latin typeface="Arial" charset="0"/>
                <a:cs typeface="Arial" charset="0"/>
              </a:rPr>
              <a:t>Asma Al-Sayegh</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2530">
                                            <p:txEl>
                                              <p:pRg st="0" end="0"/>
                                            </p:txEl>
                                          </p:spTgt>
                                        </p:tgtEl>
                                        <p:attrNameLst>
                                          <p:attrName>style.visibility</p:attrName>
                                        </p:attrNameLst>
                                      </p:cBhvr>
                                      <p:to>
                                        <p:strVal val="visible"/>
                                      </p:to>
                                    </p:set>
                                    <p:anim calcmode="lin" valueType="num">
                                      <p:cBhvr additive="base">
                                        <p:cTn id="7" dur="500" fill="hold"/>
                                        <p:tgtEl>
                                          <p:spTgt spid="22530">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253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2530">
                                            <p:txEl>
                                              <p:pRg st="1" end="1"/>
                                            </p:txEl>
                                          </p:spTgt>
                                        </p:tgtEl>
                                        <p:attrNameLst>
                                          <p:attrName>style.visibility</p:attrName>
                                        </p:attrNameLst>
                                      </p:cBhvr>
                                      <p:to>
                                        <p:strVal val="visible"/>
                                      </p:to>
                                    </p:set>
                                    <p:anim calcmode="lin" valueType="num">
                                      <p:cBhvr additive="base">
                                        <p:cTn id="13" dur="500" fill="hold"/>
                                        <p:tgtEl>
                                          <p:spTgt spid="22530">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253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2530">
                                            <p:txEl>
                                              <p:pRg st="2" end="2"/>
                                            </p:txEl>
                                          </p:spTgt>
                                        </p:tgtEl>
                                        <p:attrNameLst>
                                          <p:attrName>style.visibility</p:attrName>
                                        </p:attrNameLst>
                                      </p:cBhvr>
                                      <p:to>
                                        <p:strVal val="visible"/>
                                      </p:to>
                                    </p:set>
                                    <p:anim calcmode="lin" valueType="num">
                                      <p:cBhvr additive="base">
                                        <p:cTn id="19" dur="500" fill="hold"/>
                                        <p:tgtEl>
                                          <p:spTgt spid="22530">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2530">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body" idx="1"/>
          </p:nvPr>
        </p:nvSpPr>
        <p:spPr>
          <a:xfrm>
            <a:off x="609600" y="1676400"/>
            <a:ext cx="7620000" cy="4525963"/>
          </a:xfrm>
        </p:spPr>
        <p:txBody>
          <a:bodyPr/>
          <a:lstStyle/>
          <a:p>
            <a:pPr marL="609600" indent="-609600" eaLnBrk="1" hangingPunct="1">
              <a:lnSpc>
                <a:spcPct val="160000"/>
              </a:lnSpc>
              <a:buSzPct val="85000"/>
              <a:buFont typeface="Wingdings" pitchFamily="2" charset="2"/>
              <a:buAutoNum type="arabicPeriod" startAt="4"/>
            </a:pPr>
            <a:r>
              <a:rPr lang="en-GB" dirty="0" smtClean="0">
                <a:latin typeface="Comic Sans MS" pitchFamily="66" charset="0"/>
                <a:hlinkClick r:id="rId2"/>
              </a:rPr>
              <a:t>Word Choice</a:t>
            </a:r>
            <a:r>
              <a:rPr lang="en-GB" dirty="0" smtClean="0">
                <a:latin typeface="Comic Sans MS" pitchFamily="66" charset="0"/>
              </a:rPr>
              <a:t>: The use of precise, </a:t>
            </a:r>
            <a:r>
              <a:rPr lang="en-GB" dirty="0" smtClean="0">
                <a:solidFill>
                  <a:schemeClr val="bg1"/>
                </a:solidFill>
                <a:latin typeface="Comic Sans MS" pitchFamily="66" charset="0"/>
              </a:rPr>
              <a:t>colourful and rich words to communicate.</a:t>
            </a:r>
          </a:p>
          <a:p>
            <a:pPr marL="609600" indent="-609600" algn="ctr" eaLnBrk="1" hangingPunct="1">
              <a:buFontTx/>
              <a:buNone/>
            </a:pPr>
            <a:r>
              <a:rPr lang="en-US" dirty="0" smtClean="0">
                <a:solidFill>
                  <a:srgbClr val="99FF66"/>
                </a:solidFill>
                <a:latin typeface="Kristen ITC" pitchFamily="66" charset="0"/>
              </a:rPr>
              <a:t>word choice paints pictures in the reader’s mind.</a:t>
            </a:r>
          </a:p>
          <a:p>
            <a:pPr marL="609600" indent="-609600" eaLnBrk="1" hangingPunct="1">
              <a:lnSpc>
                <a:spcPct val="160000"/>
              </a:lnSpc>
              <a:buSzPct val="85000"/>
              <a:buFontTx/>
              <a:buNone/>
            </a:pPr>
            <a:endParaRPr lang="en-GB" b="1" dirty="0" smtClean="0">
              <a:latin typeface="Comic Sans MS" pitchFamily="66" charset="0"/>
            </a:endParaRPr>
          </a:p>
        </p:txBody>
      </p:sp>
      <p:sp>
        <p:nvSpPr>
          <p:cNvPr id="17411" name="Rectangle 3"/>
          <p:cNvSpPr>
            <a:spLocks noGrp="1" noChangeArrowheads="1"/>
          </p:cNvSpPr>
          <p:nvPr>
            <p:ph type="title"/>
          </p:nvPr>
        </p:nvSpPr>
        <p:spPr>
          <a:noFill/>
        </p:spPr>
        <p:txBody>
          <a:bodyPr/>
          <a:lstStyle/>
          <a:p>
            <a:pPr eaLnBrk="1" hangingPunct="1"/>
            <a:r>
              <a:rPr lang="en-GB" smtClean="0">
                <a:solidFill>
                  <a:srgbClr val="FF99FF"/>
                </a:solidFill>
                <a:latin typeface="Comic Sans MS" pitchFamily="66" charset="0"/>
              </a:rPr>
              <a:t>The six traits include:</a:t>
            </a:r>
          </a:p>
        </p:txBody>
      </p:sp>
      <p:pic>
        <p:nvPicPr>
          <p:cNvPr id="17412" name="Picture 4" descr="CCG03434"/>
          <p:cNvPicPr>
            <a:picLocks noChangeAspect="1" noChangeArrowheads="1"/>
          </p:cNvPicPr>
          <p:nvPr/>
        </p:nvPicPr>
        <p:blipFill>
          <a:blip r:embed="rId3" cstate="print"/>
          <a:srcRect/>
          <a:stretch>
            <a:fillRect/>
          </a:stretch>
        </p:blipFill>
        <p:spPr bwMode="auto">
          <a:xfrm>
            <a:off x="7010400" y="3048000"/>
            <a:ext cx="1744663" cy="1401763"/>
          </a:xfrm>
          <a:prstGeom prst="rect">
            <a:avLst/>
          </a:prstGeom>
          <a:noFill/>
          <a:ln w="9525">
            <a:noFill/>
            <a:miter lim="800000"/>
            <a:headEnd/>
            <a:tailEnd/>
          </a:ln>
        </p:spPr>
      </p:pic>
      <p:sp>
        <p:nvSpPr>
          <p:cNvPr id="17413" name="Footer Placeholder 6"/>
          <p:cNvSpPr>
            <a:spLocks noGrp="1"/>
          </p:cNvSpPr>
          <p:nvPr>
            <p:ph type="ftr" sz="quarter" idx="11"/>
          </p:nvPr>
        </p:nvSpPr>
        <p:spPr>
          <a:noFill/>
        </p:spPr>
        <p:txBody>
          <a:bodyPr/>
          <a:lstStyle/>
          <a:p>
            <a:r>
              <a:rPr lang="en-GB" smtClean="0">
                <a:latin typeface="Arial" charset="0"/>
                <a:cs typeface="Arial" charset="0"/>
              </a:rPr>
              <a:t>Asma Al-Sayegh</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3554">
                                            <p:txEl>
                                              <p:pRg st="0" end="0"/>
                                            </p:txEl>
                                          </p:spTgt>
                                        </p:tgtEl>
                                        <p:attrNameLst>
                                          <p:attrName>style.visibility</p:attrName>
                                        </p:attrNameLst>
                                      </p:cBhvr>
                                      <p:to>
                                        <p:strVal val="visible"/>
                                      </p:to>
                                    </p:set>
                                    <p:anim calcmode="lin" valueType="num">
                                      <p:cBhvr additive="base">
                                        <p:cTn id="7" dur="500" fill="hold"/>
                                        <p:tgtEl>
                                          <p:spTgt spid="2355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355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3554">
                                            <p:txEl>
                                              <p:pRg st="1" end="1"/>
                                            </p:txEl>
                                          </p:spTgt>
                                        </p:tgtEl>
                                        <p:attrNameLst>
                                          <p:attrName>style.visibility</p:attrName>
                                        </p:attrNameLst>
                                      </p:cBhvr>
                                      <p:to>
                                        <p:strVal val="visible"/>
                                      </p:to>
                                    </p:set>
                                    <p:anim calcmode="lin" valueType="num">
                                      <p:cBhvr additive="base">
                                        <p:cTn id="13" dur="500" fill="hold"/>
                                        <p:tgtEl>
                                          <p:spTgt spid="2355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355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body" idx="1"/>
          </p:nvPr>
        </p:nvSpPr>
        <p:spPr>
          <a:xfrm>
            <a:off x="228600" y="1600200"/>
            <a:ext cx="8610600" cy="4525963"/>
          </a:xfrm>
        </p:spPr>
        <p:txBody>
          <a:bodyPr/>
          <a:lstStyle/>
          <a:p>
            <a:pPr marL="609600" indent="-609600" eaLnBrk="1" hangingPunct="1">
              <a:lnSpc>
                <a:spcPct val="160000"/>
              </a:lnSpc>
              <a:buSzPct val="85000"/>
              <a:buFont typeface="Wingdings" pitchFamily="2" charset="2"/>
              <a:buAutoNum type="arabicPeriod" startAt="5"/>
            </a:pPr>
            <a:r>
              <a:rPr lang="en-GB" sz="2800" dirty="0" smtClean="0">
                <a:latin typeface="Comic Sans MS" pitchFamily="66" charset="0"/>
                <a:hlinkClick r:id="rId2"/>
              </a:rPr>
              <a:t>Sentence Fluency</a:t>
            </a:r>
            <a:r>
              <a:rPr lang="en-GB" sz="2800" dirty="0" smtClean="0">
                <a:solidFill>
                  <a:schemeClr val="bg1"/>
                </a:solidFill>
                <a:latin typeface="Comic Sans MS" pitchFamily="66" charset="0"/>
              </a:rPr>
              <a:t>: The writing flows together often with a rhythm or tone.</a:t>
            </a:r>
          </a:p>
          <a:p>
            <a:pPr marL="609600" indent="-609600" eaLnBrk="1" hangingPunct="1">
              <a:lnSpc>
                <a:spcPct val="160000"/>
              </a:lnSpc>
              <a:buSzPct val="85000"/>
              <a:buFont typeface="Wingdings" pitchFamily="2" charset="2"/>
              <a:buNone/>
            </a:pPr>
            <a:endParaRPr lang="en-GB" sz="2800" b="1" dirty="0" smtClean="0">
              <a:solidFill>
                <a:schemeClr val="bg1"/>
              </a:solidFill>
              <a:latin typeface="Comic Sans MS" pitchFamily="66" charset="0"/>
            </a:endParaRPr>
          </a:p>
          <a:p>
            <a:pPr marL="609600" indent="-609600" eaLnBrk="1" hangingPunct="1">
              <a:lnSpc>
                <a:spcPct val="160000"/>
              </a:lnSpc>
              <a:buSzPct val="85000"/>
              <a:buFont typeface="Wingdings" pitchFamily="2" charset="2"/>
              <a:buNone/>
            </a:pPr>
            <a:endParaRPr lang="en-GB" sz="2800" b="1" dirty="0" smtClean="0">
              <a:latin typeface="Comic Sans MS" pitchFamily="66" charset="0"/>
            </a:endParaRPr>
          </a:p>
          <a:p>
            <a:pPr marL="609600" indent="-609600" algn="ctr" eaLnBrk="1" hangingPunct="1">
              <a:lnSpc>
                <a:spcPct val="130000"/>
              </a:lnSpc>
              <a:buFontTx/>
              <a:buNone/>
            </a:pPr>
            <a:r>
              <a:rPr lang="en-US" sz="2800" dirty="0" smtClean="0">
                <a:solidFill>
                  <a:srgbClr val="99FF66"/>
                </a:solidFill>
                <a:latin typeface="Kristen ITC" pitchFamily="66" charset="0"/>
              </a:rPr>
              <a:t>Good writing plays to the ear, </a:t>
            </a:r>
          </a:p>
          <a:p>
            <a:pPr marL="609600" indent="-609600" algn="ctr" eaLnBrk="1" hangingPunct="1">
              <a:lnSpc>
                <a:spcPct val="130000"/>
              </a:lnSpc>
              <a:buFontTx/>
              <a:buNone/>
            </a:pPr>
            <a:r>
              <a:rPr lang="en-US" sz="2800" dirty="0" smtClean="0">
                <a:solidFill>
                  <a:srgbClr val="99FF66"/>
                </a:solidFill>
                <a:latin typeface="Kristen ITC" pitchFamily="66" charset="0"/>
              </a:rPr>
              <a:t>not just the eye.</a:t>
            </a:r>
            <a:r>
              <a:rPr lang="en-US" sz="2800" b="1" dirty="0" smtClean="0">
                <a:latin typeface="Tw Cen MT" pitchFamily="34" charset="0"/>
              </a:rPr>
              <a:t>  </a:t>
            </a:r>
          </a:p>
          <a:p>
            <a:pPr marL="609600" indent="-609600" eaLnBrk="1" hangingPunct="1">
              <a:lnSpc>
                <a:spcPct val="160000"/>
              </a:lnSpc>
              <a:buSzPct val="85000"/>
              <a:buFontTx/>
              <a:buNone/>
            </a:pPr>
            <a:endParaRPr lang="en-GB" sz="2800" b="1" dirty="0" smtClean="0">
              <a:latin typeface="Comic Sans MS" pitchFamily="66" charset="0"/>
            </a:endParaRPr>
          </a:p>
        </p:txBody>
      </p:sp>
      <p:sp>
        <p:nvSpPr>
          <p:cNvPr id="18435" name="Rectangle 3"/>
          <p:cNvSpPr>
            <a:spLocks noGrp="1" noChangeArrowheads="1"/>
          </p:cNvSpPr>
          <p:nvPr>
            <p:ph type="title"/>
          </p:nvPr>
        </p:nvSpPr>
        <p:spPr>
          <a:noFill/>
        </p:spPr>
        <p:txBody>
          <a:bodyPr/>
          <a:lstStyle/>
          <a:p>
            <a:pPr eaLnBrk="1" hangingPunct="1"/>
            <a:r>
              <a:rPr lang="en-GB" smtClean="0">
                <a:solidFill>
                  <a:srgbClr val="FF99FF"/>
                </a:solidFill>
                <a:latin typeface="Comic Sans MS" pitchFamily="66" charset="0"/>
              </a:rPr>
              <a:t>The six traits include:</a:t>
            </a:r>
          </a:p>
        </p:txBody>
      </p:sp>
      <p:pic>
        <p:nvPicPr>
          <p:cNvPr id="18436" name="Picture 4" descr="FOC02062"/>
          <p:cNvPicPr>
            <a:picLocks noChangeAspect="1" noChangeArrowheads="1"/>
          </p:cNvPicPr>
          <p:nvPr/>
        </p:nvPicPr>
        <p:blipFill>
          <a:blip r:embed="rId3" cstate="print"/>
          <a:srcRect/>
          <a:stretch>
            <a:fillRect/>
          </a:stretch>
        </p:blipFill>
        <p:spPr bwMode="auto">
          <a:xfrm>
            <a:off x="6477000" y="2819400"/>
            <a:ext cx="2057400" cy="1546225"/>
          </a:xfrm>
          <a:prstGeom prst="rect">
            <a:avLst/>
          </a:prstGeom>
          <a:noFill/>
          <a:ln w="9525">
            <a:noFill/>
            <a:miter lim="800000"/>
            <a:headEnd/>
            <a:tailEnd/>
          </a:ln>
        </p:spPr>
      </p:pic>
      <p:sp>
        <p:nvSpPr>
          <p:cNvPr id="18437" name="Footer Placeholder 6"/>
          <p:cNvSpPr>
            <a:spLocks noGrp="1"/>
          </p:cNvSpPr>
          <p:nvPr>
            <p:ph type="ftr" sz="quarter" idx="11"/>
          </p:nvPr>
        </p:nvSpPr>
        <p:spPr>
          <a:noFill/>
        </p:spPr>
        <p:txBody>
          <a:bodyPr/>
          <a:lstStyle/>
          <a:p>
            <a:r>
              <a:rPr lang="en-GB" smtClean="0">
                <a:latin typeface="Arial" charset="0"/>
                <a:cs typeface="Arial" charset="0"/>
              </a:rPr>
              <a:t>Asma Al-Sayegh</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4578">
                                            <p:txEl>
                                              <p:pRg st="0" end="0"/>
                                            </p:txEl>
                                          </p:spTgt>
                                        </p:tgtEl>
                                        <p:attrNameLst>
                                          <p:attrName>style.visibility</p:attrName>
                                        </p:attrNameLst>
                                      </p:cBhvr>
                                      <p:to>
                                        <p:strVal val="visible"/>
                                      </p:to>
                                    </p:set>
                                    <p:animEffect transition="in" filter="fade">
                                      <p:cBhvr>
                                        <p:cTn id="7" dur="1000"/>
                                        <p:tgtEl>
                                          <p:spTgt spid="24578">
                                            <p:txEl>
                                              <p:pRg st="0" end="0"/>
                                            </p:txEl>
                                          </p:spTgt>
                                        </p:tgtEl>
                                      </p:cBhvr>
                                    </p:animEffect>
                                    <p:anim calcmode="lin" valueType="num">
                                      <p:cBhvr>
                                        <p:cTn id="8" dur="1000" fill="hold"/>
                                        <p:tgtEl>
                                          <p:spTgt spid="2457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457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24578">
                                            <p:txEl>
                                              <p:pRg st="3" end="3"/>
                                            </p:txEl>
                                          </p:spTgt>
                                        </p:tgtEl>
                                        <p:attrNameLst>
                                          <p:attrName>style.visibility</p:attrName>
                                        </p:attrNameLst>
                                      </p:cBhvr>
                                      <p:to>
                                        <p:strVal val="visible"/>
                                      </p:to>
                                    </p:set>
                                    <p:animEffect transition="in" filter="fade">
                                      <p:cBhvr>
                                        <p:cTn id="14" dur="1000"/>
                                        <p:tgtEl>
                                          <p:spTgt spid="24578">
                                            <p:txEl>
                                              <p:pRg st="3" end="3"/>
                                            </p:txEl>
                                          </p:spTgt>
                                        </p:tgtEl>
                                      </p:cBhvr>
                                    </p:animEffect>
                                    <p:anim calcmode="lin" valueType="num">
                                      <p:cBhvr>
                                        <p:cTn id="15" dur="1000" fill="hold"/>
                                        <p:tgtEl>
                                          <p:spTgt spid="24578">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24578">
                                            <p:txEl>
                                              <p:pRg st="3" end="3"/>
                                            </p:txEl>
                                          </p:spTgt>
                                        </p:tgtEl>
                                        <p:attrNameLst>
                                          <p:attrName>ppt_y</p:attrName>
                                        </p:attrNameLst>
                                      </p:cBhvr>
                                      <p:tavLst>
                                        <p:tav tm="0">
                                          <p:val>
                                            <p:strVal val="#ppt_y-.1"/>
                                          </p:val>
                                        </p:tav>
                                        <p:tav tm="100000">
                                          <p:val>
                                            <p:strVal val="#ppt_y"/>
                                          </p:val>
                                        </p:tav>
                                      </p:tavLst>
                                    </p:anim>
                                  </p:childTnLst>
                                </p:cTn>
                              </p:par>
                              <p:par>
                                <p:cTn id="17" presetID="47" presetClass="entr" presetSubtype="0" fill="hold" grpId="0" nodeType="withEffect">
                                  <p:stCondLst>
                                    <p:cond delay="0"/>
                                  </p:stCondLst>
                                  <p:childTnLst>
                                    <p:set>
                                      <p:cBhvr>
                                        <p:cTn id="18" dur="1" fill="hold">
                                          <p:stCondLst>
                                            <p:cond delay="0"/>
                                          </p:stCondLst>
                                        </p:cTn>
                                        <p:tgtEl>
                                          <p:spTgt spid="24578">
                                            <p:txEl>
                                              <p:pRg st="4" end="4"/>
                                            </p:txEl>
                                          </p:spTgt>
                                        </p:tgtEl>
                                        <p:attrNameLst>
                                          <p:attrName>style.visibility</p:attrName>
                                        </p:attrNameLst>
                                      </p:cBhvr>
                                      <p:to>
                                        <p:strVal val="visible"/>
                                      </p:to>
                                    </p:set>
                                    <p:animEffect transition="in" filter="fade">
                                      <p:cBhvr>
                                        <p:cTn id="19" dur="1000"/>
                                        <p:tgtEl>
                                          <p:spTgt spid="24578">
                                            <p:txEl>
                                              <p:pRg st="4" end="4"/>
                                            </p:txEl>
                                          </p:spTgt>
                                        </p:tgtEl>
                                      </p:cBhvr>
                                    </p:animEffect>
                                    <p:anim calcmode="lin" valueType="num">
                                      <p:cBhvr>
                                        <p:cTn id="20" dur="1000" fill="hold"/>
                                        <p:tgtEl>
                                          <p:spTgt spid="24578">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24578">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body" idx="1"/>
          </p:nvPr>
        </p:nvSpPr>
        <p:spPr>
          <a:xfrm>
            <a:off x="457200" y="1295400"/>
            <a:ext cx="8382000" cy="4114800"/>
          </a:xfrm>
        </p:spPr>
        <p:txBody>
          <a:bodyPr/>
          <a:lstStyle/>
          <a:p>
            <a:pPr marL="609600" indent="-609600" eaLnBrk="1" hangingPunct="1">
              <a:lnSpc>
                <a:spcPct val="150000"/>
              </a:lnSpc>
              <a:buFont typeface="Wingdings" pitchFamily="2" charset="2"/>
              <a:buNone/>
            </a:pPr>
            <a:endParaRPr lang="en-GB" b="1" dirty="0" smtClean="0">
              <a:latin typeface="Comic Sans MS" pitchFamily="66" charset="0"/>
              <a:hlinkClick r:id="rId2"/>
            </a:endParaRPr>
          </a:p>
          <a:p>
            <a:pPr marL="609600" indent="-609600" eaLnBrk="1" hangingPunct="1">
              <a:lnSpc>
                <a:spcPct val="150000"/>
              </a:lnSpc>
              <a:buSzPct val="85000"/>
              <a:buFont typeface="Wingdings" pitchFamily="2" charset="2"/>
              <a:buAutoNum type="arabicPeriod" startAt="6"/>
            </a:pPr>
            <a:r>
              <a:rPr lang="en-GB" dirty="0" smtClean="0">
                <a:latin typeface="Comic Sans MS" pitchFamily="66" charset="0"/>
                <a:hlinkClick r:id="rId2"/>
              </a:rPr>
              <a:t>Conventions</a:t>
            </a:r>
            <a:r>
              <a:rPr lang="en-GB" dirty="0" smtClean="0">
                <a:solidFill>
                  <a:schemeClr val="bg1"/>
                </a:solidFill>
                <a:latin typeface="Comic Sans MS" pitchFamily="66" charset="0"/>
              </a:rPr>
              <a:t>: Mechanical correctness.</a:t>
            </a:r>
            <a:r>
              <a:rPr lang="en-GB" b="1" dirty="0" smtClean="0">
                <a:solidFill>
                  <a:schemeClr val="bg1"/>
                </a:solidFill>
                <a:latin typeface="Comic Sans MS" pitchFamily="66" charset="0"/>
              </a:rPr>
              <a:t> </a:t>
            </a:r>
          </a:p>
          <a:p>
            <a:pPr marL="609600" indent="-609600" eaLnBrk="1" hangingPunct="1">
              <a:lnSpc>
                <a:spcPct val="150000"/>
              </a:lnSpc>
              <a:buSzPct val="85000"/>
              <a:buFont typeface="Wingdings" pitchFamily="2" charset="2"/>
              <a:buNone/>
            </a:pPr>
            <a:endParaRPr lang="en-GB" b="1" dirty="0" smtClean="0">
              <a:latin typeface="Comic Sans MS" pitchFamily="66" charset="0"/>
            </a:endParaRPr>
          </a:p>
          <a:p>
            <a:pPr marL="609600" indent="-609600" algn="ctr" eaLnBrk="1" hangingPunct="1">
              <a:buFontTx/>
              <a:buNone/>
            </a:pPr>
            <a:r>
              <a:rPr lang="en-US" dirty="0" smtClean="0">
                <a:solidFill>
                  <a:srgbClr val="99FF66"/>
                </a:solidFill>
                <a:latin typeface="Kristen ITC" pitchFamily="66" charset="0"/>
              </a:rPr>
              <a:t>Spelling, punctuation, grammar and usage.</a:t>
            </a:r>
            <a:r>
              <a:rPr lang="en-US" b="1" dirty="0" smtClean="0"/>
              <a:t>  </a:t>
            </a:r>
          </a:p>
          <a:p>
            <a:pPr marL="609600" indent="-609600" eaLnBrk="1" hangingPunct="1">
              <a:lnSpc>
                <a:spcPct val="150000"/>
              </a:lnSpc>
              <a:buSzPct val="85000"/>
              <a:buFont typeface="Wingdings" pitchFamily="2" charset="2"/>
              <a:buNone/>
            </a:pPr>
            <a:endParaRPr lang="en-GB" b="1" dirty="0" smtClean="0">
              <a:latin typeface="Comic Sans MS" pitchFamily="66" charset="0"/>
            </a:endParaRPr>
          </a:p>
          <a:p>
            <a:pPr marL="609600" indent="-609600" eaLnBrk="1" hangingPunct="1">
              <a:buSzPct val="85000"/>
              <a:buFont typeface="Wingdings" pitchFamily="2" charset="2"/>
              <a:buChar char="l"/>
            </a:pPr>
            <a:endParaRPr lang="en-GB" sz="2800" b="1" dirty="0" smtClean="0">
              <a:latin typeface="Comic Sans MS" pitchFamily="66" charset="0"/>
            </a:endParaRPr>
          </a:p>
        </p:txBody>
      </p:sp>
      <p:sp>
        <p:nvSpPr>
          <p:cNvPr id="19459" name="Rectangle 3"/>
          <p:cNvSpPr>
            <a:spLocks noGrp="1" noChangeArrowheads="1"/>
          </p:cNvSpPr>
          <p:nvPr>
            <p:ph type="title"/>
          </p:nvPr>
        </p:nvSpPr>
        <p:spPr>
          <a:noFill/>
        </p:spPr>
        <p:txBody>
          <a:bodyPr/>
          <a:lstStyle/>
          <a:p>
            <a:pPr eaLnBrk="1" hangingPunct="1"/>
            <a:r>
              <a:rPr lang="en-GB" smtClean="0">
                <a:solidFill>
                  <a:srgbClr val="FF99FF"/>
                </a:solidFill>
                <a:latin typeface="Comic Sans MS" pitchFamily="66" charset="0"/>
              </a:rPr>
              <a:t>The six traits include:</a:t>
            </a:r>
          </a:p>
        </p:txBody>
      </p:sp>
      <p:pic>
        <p:nvPicPr>
          <p:cNvPr id="19460" name="Picture 4" descr="write down all of your procedures"/>
          <p:cNvPicPr>
            <a:picLocks noChangeAspect="1" noChangeArrowheads="1"/>
          </p:cNvPicPr>
          <p:nvPr/>
        </p:nvPicPr>
        <p:blipFill>
          <a:blip r:embed="rId3" r:link="rId4" cstate="print"/>
          <a:srcRect/>
          <a:stretch>
            <a:fillRect/>
          </a:stretch>
        </p:blipFill>
        <p:spPr bwMode="auto">
          <a:xfrm>
            <a:off x="6858000" y="4572000"/>
            <a:ext cx="1676400" cy="1476375"/>
          </a:xfrm>
          <a:prstGeom prst="rect">
            <a:avLst/>
          </a:prstGeom>
          <a:noFill/>
          <a:ln w="9525">
            <a:noFill/>
            <a:miter lim="800000"/>
            <a:headEnd/>
            <a:tailEnd/>
          </a:ln>
        </p:spPr>
      </p:pic>
      <p:sp>
        <p:nvSpPr>
          <p:cNvPr id="19461" name="Footer Placeholder 6"/>
          <p:cNvSpPr>
            <a:spLocks noGrp="1"/>
          </p:cNvSpPr>
          <p:nvPr>
            <p:ph type="ftr" sz="quarter" idx="11"/>
          </p:nvPr>
        </p:nvSpPr>
        <p:spPr>
          <a:noFill/>
        </p:spPr>
        <p:txBody>
          <a:bodyPr/>
          <a:lstStyle/>
          <a:p>
            <a:r>
              <a:rPr lang="en-GB" smtClean="0">
                <a:latin typeface="Arial" charset="0"/>
                <a:cs typeface="Arial" charset="0"/>
              </a:rPr>
              <a:t>Asma Al-Sayegh</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5602">
                                            <p:txEl>
                                              <p:pRg st="1" end="1"/>
                                            </p:txEl>
                                          </p:spTgt>
                                        </p:tgtEl>
                                        <p:attrNameLst>
                                          <p:attrName>style.visibility</p:attrName>
                                        </p:attrNameLst>
                                      </p:cBhvr>
                                      <p:to>
                                        <p:strVal val="visible"/>
                                      </p:to>
                                    </p:set>
                                    <p:anim calcmode="lin" valueType="num">
                                      <p:cBhvr additive="base">
                                        <p:cTn id="7" dur="500" fill="hold"/>
                                        <p:tgtEl>
                                          <p:spTgt spid="25602">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560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5602">
                                            <p:txEl>
                                              <p:pRg st="3" end="3"/>
                                            </p:txEl>
                                          </p:spTgt>
                                        </p:tgtEl>
                                        <p:attrNameLst>
                                          <p:attrName>style.visibility</p:attrName>
                                        </p:attrNameLst>
                                      </p:cBhvr>
                                      <p:to>
                                        <p:strVal val="visible"/>
                                      </p:to>
                                    </p:set>
                                    <p:anim calcmode="lin" valueType="num">
                                      <p:cBhvr additive="base">
                                        <p:cTn id="13" dur="500" fill="hold"/>
                                        <p:tgtEl>
                                          <p:spTgt spid="25602">
                                            <p:txEl>
                                              <p:pRg st="3" end="3"/>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5602">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body" idx="1"/>
          </p:nvPr>
        </p:nvSpPr>
        <p:spPr>
          <a:xfrm>
            <a:off x="263525" y="1976438"/>
            <a:ext cx="7386638" cy="4620914"/>
          </a:xfrm>
        </p:spPr>
        <p:txBody>
          <a:bodyPr/>
          <a:lstStyle/>
          <a:p>
            <a:pPr indent="-68263" eaLnBrk="1" hangingPunct="1">
              <a:lnSpc>
                <a:spcPct val="200000"/>
              </a:lnSpc>
              <a:buFontTx/>
              <a:buNone/>
            </a:pPr>
            <a:r>
              <a:rPr lang="en-GB" sz="2400" dirty="0" smtClean="0">
                <a:solidFill>
                  <a:schemeClr val="bg1"/>
                </a:solidFill>
                <a:latin typeface="Comic Sans MS" pitchFamily="66" charset="0"/>
              </a:rPr>
              <a:t>Begin with..."What's a trait?“</a:t>
            </a:r>
          </a:p>
          <a:p>
            <a:pPr marL="731837" indent="-457200" eaLnBrk="1" hangingPunct="1">
              <a:lnSpc>
                <a:spcPct val="200000"/>
              </a:lnSpc>
              <a:buFontTx/>
              <a:buAutoNum type="arabicPeriod"/>
            </a:pPr>
            <a:r>
              <a:rPr lang="en-GB" sz="2400" dirty="0" smtClean="0">
                <a:solidFill>
                  <a:schemeClr val="bg1"/>
                </a:solidFill>
                <a:latin typeface="Comic Sans MS" pitchFamily="66" charset="0"/>
              </a:rPr>
              <a:t>Immerse students in the language of writers.</a:t>
            </a:r>
          </a:p>
          <a:p>
            <a:pPr>
              <a:lnSpc>
                <a:spcPct val="170000"/>
              </a:lnSpc>
              <a:buNone/>
            </a:pPr>
            <a:r>
              <a:rPr lang="en-GB" sz="2400" dirty="0" smtClean="0">
                <a:solidFill>
                  <a:schemeClr val="bg1"/>
                </a:solidFill>
                <a:latin typeface="Comic Sans MS" pitchFamily="66" charset="0"/>
              </a:rPr>
              <a:t>2. Ask students to keep a writing folder or journal. </a:t>
            </a:r>
          </a:p>
          <a:p>
            <a:pPr>
              <a:lnSpc>
                <a:spcPct val="170000"/>
              </a:lnSpc>
              <a:buNone/>
            </a:pPr>
            <a:r>
              <a:rPr lang="en-GB" sz="2400" dirty="0" smtClean="0">
                <a:solidFill>
                  <a:schemeClr val="bg1"/>
                </a:solidFill>
                <a:latin typeface="Comic Sans MS" pitchFamily="66" charset="0"/>
              </a:rPr>
              <a:t>3. Train them to see and hear with critical eyes and ears. </a:t>
            </a:r>
          </a:p>
          <a:p>
            <a:pPr marL="731837" indent="-457200" eaLnBrk="1" hangingPunct="1">
              <a:lnSpc>
                <a:spcPct val="200000"/>
              </a:lnSpc>
              <a:buFontTx/>
              <a:buAutoNum type="arabicPeriod"/>
            </a:pPr>
            <a:endParaRPr lang="en-GB" sz="2400" dirty="0" smtClean="0">
              <a:solidFill>
                <a:schemeClr val="bg1"/>
              </a:solidFill>
              <a:latin typeface="Comic Sans MS" pitchFamily="66" charset="0"/>
            </a:endParaRPr>
          </a:p>
        </p:txBody>
      </p:sp>
      <p:sp>
        <p:nvSpPr>
          <p:cNvPr id="20483" name="Rectangle 3"/>
          <p:cNvSpPr>
            <a:spLocks noGrp="1" noChangeArrowheads="1"/>
          </p:cNvSpPr>
          <p:nvPr>
            <p:ph type="title"/>
          </p:nvPr>
        </p:nvSpPr>
        <p:spPr>
          <a:xfrm>
            <a:off x="609600" y="762000"/>
            <a:ext cx="6019800" cy="1143000"/>
          </a:xfrm>
        </p:spPr>
        <p:txBody>
          <a:bodyPr>
            <a:normAutofit fontScale="90000"/>
          </a:bodyPr>
          <a:lstStyle/>
          <a:p>
            <a:pPr eaLnBrk="1" hangingPunct="1"/>
            <a:r>
              <a:rPr lang="en-GB" sz="3600" dirty="0" smtClean="0">
                <a:solidFill>
                  <a:srgbClr val="FF99FF"/>
                </a:solidFill>
                <a:latin typeface="Comic Sans MS" pitchFamily="66" charset="0"/>
              </a:rPr>
              <a:t>How to teach the Six Traits</a:t>
            </a:r>
          </a:p>
        </p:txBody>
      </p:sp>
      <p:pic>
        <p:nvPicPr>
          <p:cNvPr id="20484" name="Picture 4" descr="CCC00039"/>
          <p:cNvPicPr>
            <a:picLocks noChangeAspect="1" noChangeArrowheads="1"/>
          </p:cNvPicPr>
          <p:nvPr/>
        </p:nvPicPr>
        <p:blipFill>
          <a:blip r:embed="rId2" cstate="print"/>
          <a:srcRect/>
          <a:stretch>
            <a:fillRect/>
          </a:stretch>
        </p:blipFill>
        <p:spPr bwMode="auto">
          <a:xfrm>
            <a:off x="6948264" y="332656"/>
            <a:ext cx="1905000" cy="1797050"/>
          </a:xfrm>
          <a:prstGeom prst="rect">
            <a:avLst/>
          </a:prstGeom>
          <a:noFill/>
          <a:ln w="9525">
            <a:noFill/>
            <a:miter lim="800000"/>
            <a:headEnd/>
            <a:tailEnd/>
          </a:ln>
        </p:spPr>
      </p:pic>
      <p:sp>
        <p:nvSpPr>
          <p:cNvPr id="20485" name="Footer Placeholder 6"/>
          <p:cNvSpPr>
            <a:spLocks noGrp="1"/>
          </p:cNvSpPr>
          <p:nvPr>
            <p:ph type="ftr" sz="quarter" idx="11"/>
          </p:nvPr>
        </p:nvSpPr>
        <p:spPr>
          <a:noFill/>
        </p:spPr>
        <p:txBody>
          <a:bodyPr/>
          <a:lstStyle/>
          <a:p>
            <a:r>
              <a:rPr lang="en-GB" smtClean="0">
                <a:latin typeface="Arial" charset="0"/>
                <a:cs typeface="Arial" charset="0"/>
              </a:rPr>
              <a:t>Asma Al-Sayegh</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4" fill="hold" grpId="0" nodeType="clickEffect">
                                  <p:stCondLst>
                                    <p:cond delay="0"/>
                                  </p:stCondLst>
                                  <p:childTnLst>
                                    <p:set>
                                      <p:cBhvr>
                                        <p:cTn id="6" dur="1" fill="hold">
                                          <p:stCondLst>
                                            <p:cond delay="0"/>
                                          </p:stCondLst>
                                        </p:cTn>
                                        <p:tgtEl>
                                          <p:spTgt spid="26626">
                                            <p:txEl>
                                              <p:pRg st="0" end="0"/>
                                            </p:txEl>
                                          </p:spTgt>
                                        </p:tgtEl>
                                        <p:attrNameLst>
                                          <p:attrName>style.visibility</p:attrName>
                                        </p:attrNameLst>
                                      </p:cBhvr>
                                      <p:to>
                                        <p:strVal val="visible"/>
                                      </p:to>
                                    </p:set>
                                    <p:anim calcmode="lin" valueType="num">
                                      <p:cBhvr additive="base">
                                        <p:cTn id="7" dur="500" fill="hold"/>
                                        <p:tgtEl>
                                          <p:spTgt spid="2662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662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26626">
                                            <p:txEl>
                                              <p:pRg st="1" end="1"/>
                                            </p:txEl>
                                          </p:spTgt>
                                        </p:tgtEl>
                                        <p:attrNameLst>
                                          <p:attrName>style.visibility</p:attrName>
                                        </p:attrNameLst>
                                      </p:cBhvr>
                                      <p:to>
                                        <p:strVal val="visible"/>
                                      </p:to>
                                    </p:set>
                                    <p:anim calcmode="lin" valueType="num">
                                      <p:cBhvr additive="base">
                                        <p:cTn id="13" dur="500" fill="hold"/>
                                        <p:tgtEl>
                                          <p:spTgt spid="2662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662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26626">
                                            <p:txEl>
                                              <p:pRg st="2" end="2"/>
                                            </p:txEl>
                                          </p:spTgt>
                                        </p:tgtEl>
                                        <p:attrNameLst>
                                          <p:attrName>style.visibility</p:attrName>
                                        </p:attrNameLst>
                                      </p:cBhvr>
                                      <p:to>
                                        <p:strVal val="visible"/>
                                      </p:to>
                                    </p:set>
                                    <p:anim calcmode="lin" valueType="num">
                                      <p:cBhvr additive="base">
                                        <p:cTn id="19" dur="500" fill="hold"/>
                                        <p:tgtEl>
                                          <p:spTgt spid="2662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662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grpId="0" nodeType="clickEffect">
                                  <p:stCondLst>
                                    <p:cond delay="0"/>
                                  </p:stCondLst>
                                  <p:childTnLst>
                                    <p:set>
                                      <p:cBhvr>
                                        <p:cTn id="24" dur="1" fill="hold">
                                          <p:stCondLst>
                                            <p:cond delay="0"/>
                                          </p:stCondLst>
                                        </p:cTn>
                                        <p:tgtEl>
                                          <p:spTgt spid="26626">
                                            <p:txEl>
                                              <p:pRg st="3" end="3"/>
                                            </p:txEl>
                                          </p:spTgt>
                                        </p:tgtEl>
                                        <p:attrNameLst>
                                          <p:attrName>style.visibility</p:attrName>
                                        </p:attrNameLst>
                                      </p:cBhvr>
                                      <p:to>
                                        <p:strVal val="visible"/>
                                      </p:to>
                                    </p:set>
                                    <p:anim calcmode="lin" valueType="num">
                                      <p:cBhvr additive="base">
                                        <p:cTn id="25" dur="500" fill="hold"/>
                                        <p:tgtEl>
                                          <p:spTgt spid="2662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662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GB" dirty="0" smtClean="0">
                <a:solidFill>
                  <a:srgbClr val="FF99FF"/>
                </a:solidFill>
                <a:latin typeface="Comic Sans MS" pitchFamily="66" charset="0"/>
              </a:rPr>
              <a:t>How to teach the Six Traits</a:t>
            </a:r>
            <a:endParaRPr lang="ru-RU" dirty="0"/>
          </a:p>
        </p:txBody>
      </p:sp>
      <p:sp>
        <p:nvSpPr>
          <p:cNvPr id="3" name="Содержимое 2"/>
          <p:cNvSpPr>
            <a:spLocks noGrp="1"/>
          </p:cNvSpPr>
          <p:nvPr>
            <p:ph idx="1"/>
          </p:nvPr>
        </p:nvSpPr>
        <p:spPr/>
        <p:txBody>
          <a:bodyPr/>
          <a:lstStyle/>
          <a:p>
            <a:endParaRPr lang="ru-RU"/>
          </a:p>
        </p:txBody>
      </p:sp>
      <p:sp>
        <p:nvSpPr>
          <p:cNvPr id="4" name="Прямоугольник 3"/>
          <p:cNvSpPr/>
          <p:nvPr/>
        </p:nvSpPr>
        <p:spPr>
          <a:xfrm>
            <a:off x="467544" y="1628800"/>
            <a:ext cx="8208912" cy="3637919"/>
          </a:xfrm>
          <a:prstGeom prst="rect">
            <a:avLst/>
          </a:prstGeom>
        </p:spPr>
        <p:txBody>
          <a:bodyPr wrap="square">
            <a:spAutoFit/>
          </a:bodyPr>
          <a:lstStyle/>
          <a:p>
            <a:pPr>
              <a:lnSpc>
                <a:spcPct val="160000"/>
              </a:lnSpc>
            </a:pPr>
            <a:r>
              <a:rPr lang="en-GB" sz="3600" dirty="0" smtClean="0">
                <a:solidFill>
                  <a:schemeClr val="bg1"/>
                </a:solidFill>
                <a:latin typeface="Comic Sans MS" pitchFamily="66" charset="0"/>
              </a:rPr>
              <a:t>4. Ask students </a:t>
            </a:r>
            <a:r>
              <a:rPr lang="en-GB" sz="3600" dirty="0" smtClean="0">
                <a:solidFill>
                  <a:srgbClr val="FFFF00"/>
                </a:solidFill>
                <a:latin typeface="Comic Sans MS" pitchFamily="66" charset="0"/>
              </a:rPr>
              <a:t>to assess others’ </a:t>
            </a:r>
            <a:r>
              <a:rPr lang="en-GB" sz="3600" dirty="0" smtClean="0">
                <a:solidFill>
                  <a:schemeClr val="bg1"/>
                </a:solidFill>
                <a:latin typeface="Comic Sans MS" pitchFamily="66" charset="0"/>
              </a:rPr>
              <a:t>work. </a:t>
            </a:r>
          </a:p>
          <a:p>
            <a:pPr>
              <a:lnSpc>
                <a:spcPct val="160000"/>
              </a:lnSpc>
            </a:pPr>
            <a:r>
              <a:rPr lang="en-GB" sz="3600" dirty="0" smtClean="0">
                <a:solidFill>
                  <a:schemeClr val="bg1"/>
                </a:solidFill>
                <a:latin typeface="Comic Sans MS" pitchFamily="66" charset="0"/>
              </a:rPr>
              <a:t>5. Ask students </a:t>
            </a:r>
            <a:r>
              <a:rPr lang="en-GB" sz="3600" dirty="0" smtClean="0">
                <a:solidFill>
                  <a:srgbClr val="FFFF00"/>
                </a:solidFill>
                <a:latin typeface="Comic Sans MS" pitchFamily="66" charset="0"/>
              </a:rPr>
              <a:t>to revise others' </a:t>
            </a:r>
            <a:r>
              <a:rPr lang="en-GB" sz="3600" dirty="0" smtClean="0">
                <a:solidFill>
                  <a:schemeClr val="bg1"/>
                </a:solidFill>
                <a:latin typeface="Comic Sans MS" pitchFamily="66" charset="0"/>
              </a:rPr>
              <a:t>work</a:t>
            </a:r>
            <a:r>
              <a:rPr lang="en-GB" sz="3600" b="1" dirty="0" smtClean="0">
                <a:solidFill>
                  <a:schemeClr val="bg1"/>
                </a:solidFill>
                <a:latin typeface="Comic Sans MS" pitchFamily="66" charset="0"/>
              </a:rPr>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901950" y="3535363"/>
            <a:ext cx="25400" cy="50800"/>
            <a:chOff x="0" y="0"/>
            <a:chExt cx="5760" cy="4320"/>
          </a:xfrm>
        </p:grpSpPr>
        <p:pic>
          <p:nvPicPr>
            <p:cNvPr id="27656" name="Picture 3" descr="section"/>
            <p:cNvPicPr>
              <a:picLocks noChangeAspect="1" noChangeArrowheads="1"/>
            </p:cNvPicPr>
            <p:nvPr/>
          </p:nvPicPr>
          <p:blipFill>
            <a:blip r:embed="rId2" cstate="print"/>
            <a:srcRect/>
            <a:stretch>
              <a:fillRect/>
            </a:stretch>
          </p:blipFill>
          <p:spPr bwMode="auto">
            <a:xfrm>
              <a:off x="2880" y="0"/>
              <a:ext cx="2880" cy="2167"/>
            </a:xfrm>
            <a:prstGeom prst="rect">
              <a:avLst/>
            </a:prstGeom>
            <a:noFill/>
            <a:ln w="9525">
              <a:noFill/>
              <a:miter lim="800000"/>
              <a:headEnd/>
              <a:tailEnd/>
            </a:ln>
          </p:spPr>
        </p:pic>
        <p:pic>
          <p:nvPicPr>
            <p:cNvPr id="27657" name="Picture 4" descr="section"/>
            <p:cNvPicPr>
              <a:picLocks noChangeAspect="1" noChangeArrowheads="1"/>
            </p:cNvPicPr>
            <p:nvPr/>
          </p:nvPicPr>
          <p:blipFill>
            <a:blip r:embed="rId2" cstate="print"/>
            <a:srcRect/>
            <a:stretch>
              <a:fillRect/>
            </a:stretch>
          </p:blipFill>
          <p:spPr bwMode="auto">
            <a:xfrm>
              <a:off x="0" y="2153"/>
              <a:ext cx="2880" cy="2167"/>
            </a:xfrm>
            <a:prstGeom prst="rect">
              <a:avLst/>
            </a:prstGeom>
            <a:noFill/>
            <a:ln w="9525">
              <a:noFill/>
              <a:miter lim="800000"/>
              <a:headEnd/>
              <a:tailEnd/>
            </a:ln>
          </p:spPr>
        </p:pic>
        <p:pic>
          <p:nvPicPr>
            <p:cNvPr id="27658" name="Picture 5" descr="section"/>
            <p:cNvPicPr>
              <a:picLocks noChangeAspect="1" noChangeArrowheads="1"/>
            </p:cNvPicPr>
            <p:nvPr/>
          </p:nvPicPr>
          <p:blipFill>
            <a:blip r:embed="rId2" cstate="print"/>
            <a:srcRect/>
            <a:stretch>
              <a:fillRect/>
            </a:stretch>
          </p:blipFill>
          <p:spPr bwMode="auto">
            <a:xfrm>
              <a:off x="2880" y="2153"/>
              <a:ext cx="2880" cy="2167"/>
            </a:xfrm>
            <a:prstGeom prst="rect">
              <a:avLst/>
            </a:prstGeom>
            <a:noFill/>
            <a:ln w="9525">
              <a:noFill/>
              <a:miter lim="800000"/>
              <a:headEnd/>
              <a:tailEnd/>
            </a:ln>
          </p:spPr>
        </p:pic>
        <p:pic>
          <p:nvPicPr>
            <p:cNvPr id="27659" name="Picture 6" descr="section"/>
            <p:cNvPicPr>
              <a:picLocks noChangeAspect="1" noChangeArrowheads="1"/>
            </p:cNvPicPr>
            <p:nvPr/>
          </p:nvPicPr>
          <p:blipFill>
            <a:blip r:embed="rId2" cstate="print"/>
            <a:srcRect/>
            <a:stretch>
              <a:fillRect/>
            </a:stretch>
          </p:blipFill>
          <p:spPr bwMode="auto">
            <a:xfrm>
              <a:off x="0" y="0"/>
              <a:ext cx="2880" cy="2167"/>
            </a:xfrm>
            <a:prstGeom prst="rect">
              <a:avLst/>
            </a:prstGeom>
            <a:noFill/>
            <a:ln w="9525">
              <a:noFill/>
              <a:miter lim="800000"/>
              <a:headEnd/>
              <a:tailEnd/>
            </a:ln>
          </p:spPr>
        </p:pic>
        <p:pic>
          <p:nvPicPr>
            <p:cNvPr id="27660" name="Picture 7" descr="bulbtop2"/>
            <p:cNvPicPr>
              <a:picLocks noChangeAspect="1" noChangeArrowheads="1"/>
            </p:cNvPicPr>
            <p:nvPr/>
          </p:nvPicPr>
          <p:blipFill>
            <a:blip r:embed="rId3"/>
            <a:srcRect/>
            <a:stretch>
              <a:fillRect/>
            </a:stretch>
          </p:blipFill>
          <p:spPr bwMode="auto">
            <a:xfrm rot="-1840368">
              <a:off x="5088" y="3312"/>
              <a:ext cx="602" cy="816"/>
            </a:xfrm>
            <a:prstGeom prst="rect">
              <a:avLst/>
            </a:prstGeom>
            <a:noFill/>
            <a:ln w="9525">
              <a:noFill/>
              <a:miter lim="800000"/>
              <a:headEnd/>
              <a:tailEnd/>
            </a:ln>
          </p:spPr>
        </p:pic>
        <p:pic>
          <p:nvPicPr>
            <p:cNvPr id="27661" name="Picture 8" descr="plug-top"/>
            <p:cNvPicPr>
              <a:picLocks noChangeAspect="1" noChangeArrowheads="1"/>
            </p:cNvPicPr>
            <p:nvPr/>
          </p:nvPicPr>
          <p:blipFill>
            <a:blip r:embed="rId4"/>
            <a:srcRect/>
            <a:stretch>
              <a:fillRect/>
            </a:stretch>
          </p:blipFill>
          <p:spPr bwMode="auto">
            <a:xfrm>
              <a:off x="3137" y="1721"/>
              <a:ext cx="487" cy="312"/>
            </a:xfrm>
            <a:prstGeom prst="rect">
              <a:avLst/>
            </a:prstGeom>
            <a:noFill/>
            <a:ln w="9525">
              <a:noFill/>
              <a:miter lim="800000"/>
              <a:headEnd/>
              <a:tailEnd/>
            </a:ln>
          </p:spPr>
        </p:pic>
        <p:pic>
          <p:nvPicPr>
            <p:cNvPr id="27662" name="Picture 9" descr="plug"/>
            <p:cNvPicPr>
              <a:picLocks noChangeAspect="1" noChangeArrowheads="1"/>
            </p:cNvPicPr>
            <p:nvPr/>
          </p:nvPicPr>
          <p:blipFill>
            <a:blip r:embed="rId5"/>
            <a:srcRect/>
            <a:stretch>
              <a:fillRect/>
            </a:stretch>
          </p:blipFill>
          <p:spPr bwMode="auto">
            <a:xfrm>
              <a:off x="2598" y="1899"/>
              <a:ext cx="507" cy="891"/>
            </a:xfrm>
            <a:prstGeom prst="rect">
              <a:avLst/>
            </a:prstGeom>
            <a:noFill/>
            <a:ln w="9525">
              <a:noFill/>
              <a:miter lim="800000"/>
              <a:headEnd/>
              <a:tailEnd/>
            </a:ln>
          </p:spPr>
        </p:pic>
        <p:pic>
          <p:nvPicPr>
            <p:cNvPr id="27663" name="Picture 10" descr="plug-top2"/>
            <p:cNvPicPr>
              <a:picLocks noChangeAspect="1" noChangeArrowheads="1"/>
            </p:cNvPicPr>
            <p:nvPr/>
          </p:nvPicPr>
          <p:blipFill>
            <a:blip r:embed="rId6"/>
            <a:srcRect/>
            <a:stretch>
              <a:fillRect/>
            </a:stretch>
          </p:blipFill>
          <p:spPr bwMode="auto">
            <a:xfrm>
              <a:off x="2112" y="1728"/>
              <a:ext cx="456" cy="252"/>
            </a:xfrm>
            <a:prstGeom prst="rect">
              <a:avLst/>
            </a:prstGeom>
            <a:noFill/>
            <a:ln w="9525">
              <a:noFill/>
              <a:miter lim="800000"/>
              <a:headEnd/>
              <a:tailEnd/>
            </a:ln>
          </p:spPr>
        </p:pic>
        <p:pic>
          <p:nvPicPr>
            <p:cNvPr id="27664" name="Picture 11" descr="plug-bottom"/>
            <p:cNvPicPr>
              <a:picLocks noChangeAspect="1" noChangeArrowheads="1"/>
            </p:cNvPicPr>
            <p:nvPr/>
          </p:nvPicPr>
          <p:blipFill>
            <a:blip r:embed="rId7"/>
            <a:srcRect/>
            <a:stretch>
              <a:fillRect/>
            </a:stretch>
          </p:blipFill>
          <p:spPr bwMode="auto">
            <a:xfrm>
              <a:off x="2064" y="2400"/>
              <a:ext cx="456" cy="252"/>
            </a:xfrm>
            <a:prstGeom prst="rect">
              <a:avLst/>
            </a:prstGeom>
            <a:noFill/>
            <a:ln w="9525">
              <a:noFill/>
              <a:miter lim="800000"/>
              <a:headEnd/>
              <a:tailEnd/>
            </a:ln>
          </p:spPr>
        </p:pic>
        <p:pic>
          <p:nvPicPr>
            <p:cNvPr id="27665" name="Picture 12" descr="plug-bottom2"/>
            <p:cNvPicPr>
              <a:picLocks noChangeAspect="1" noChangeArrowheads="1"/>
            </p:cNvPicPr>
            <p:nvPr/>
          </p:nvPicPr>
          <p:blipFill>
            <a:blip r:embed="rId8"/>
            <a:srcRect/>
            <a:stretch>
              <a:fillRect/>
            </a:stretch>
          </p:blipFill>
          <p:spPr bwMode="auto">
            <a:xfrm>
              <a:off x="3096" y="2400"/>
              <a:ext cx="456" cy="252"/>
            </a:xfrm>
            <a:prstGeom prst="rect">
              <a:avLst/>
            </a:prstGeom>
            <a:noFill/>
            <a:ln w="9525">
              <a:noFill/>
              <a:miter lim="800000"/>
              <a:headEnd/>
              <a:tailEnd/>
            </a:ln>
          </p:spPr>
        </p:pic>
      </p:grpSp>
      <p:grpSp>
        <p:nvGrpSpPr>
          <p:cNvPr id="3" name="Group 13"/>
          <p:cNvGrpSpPr>
            <a:grpSpLocks/>
          </p:cNvGrpSpPr>
          <p:nvPr/>
        </p:nvGrpSpPr>
        <p:grpSpPr bwMode="auto">
          <a:xfrm>
            <a:off x="685800" y="1981200"/>
            <a:ext cx="7543800" cy="2286000"/>
            <a:chOff x="816" y="1584"/>
            <a:chExt cx="4752" cy="1440"/>
          </a:xfrm>
        </p:grpSpPr>
        <p:sp>
          <p:nvSpPr>
            <p:cNvPr id="27654" name="AutoShape 14"/>
            <p:cNvSpPr>
              <a:spLocks noChangeArrowheads="1"/>
            </p:cNvSpPr>
            <p:nvPr/>
          </p:nvSpPr>
          <p:spPr bwMode="auto">
            <a:xfrm>
              <a:off x="816" y="1584"/>
              <a:ext cx="4752" cy="1440"/>
            </a:xfrm>
            <a:prstGeom prst="rightArrow">
              <a:avLst>
                <a:gd name="adj1" fmla="val 50000"/>
                <a:gd name="adj2" fmla="val 82500"/>
              </a:avLst>
            </a:prstGeom>
            <a:solidFill>
              <a:schemeClr val="tx2"/>
            </a:solidFill>
            <a:ln w="9525">
              <a:solidFill>
                <a:schemeClr val="bg2"/>
              </a:solidFill>
              <a:miter lim="800000"/>
              <a:headEnd/>
              <a:tailEnd/>
            </a:ln>
          </p:spPr>
          <p:txBody>
            <a:bodyPr wrap="none" anchor="ctr"/>
            <a:lstStyle/>
            <a:p>
              <a:endParaRPr lang="ar-SA"/>
            </a:p>
          </p:txBody>
        </p:sp>
        <p:sp>
          <p:nvSpPr>
            <p:cNvPr id="27655" name="Text Box 15"/>
            <p:cNvSpPr txBox="1">
              <a:spLocks noChangeArrowheads="1"/>
            </p:cNvSpPr>
            <p:nvPr/>
          </p:nvSpPr>
          <p:spPr bwMode="auto">
            <a:xfrm>
              <a:off x="1296" y="1920"/>
              <a:ext cx="3648" cy="932"/>
            </a:xfrm>
            <a:prstGeom prst="rect">
              <a:avLst/>
            </a:prstGeom>
            <a:noFill/>
            <a:ln w="9525">
              <a:noFill/>
              <a:miter lim="800000"/>
              <a:headEnd/>
              <a:tailEnd/>
            </a:ln>
          </p:spPr>
          <p:txBody>
            <a:bodyPr>
              <a:spAutoFit/>
            </a:bodyPr>
            <a:lstStyle/>
            <a:p>
              <a:pPr>
                <a:spcBef>
                  <a:spcPct val="20000"/>
                </a:spcBef>
              </a:pPr>
              <a:r>
                <a:rPr lang="en-US" sz="3200">
                  <a:solidFill>
                    <a:srgbClr val="000000"/>
                  </a:solidFill>
                  <a:latin typeface="Comic Sans MS" pitchFamily="66" charset="0"/>
                </a:rPr>
                <a:t>If I could change one thing in the world ____.</a:t>
              </a:r>
            </a:p>
            <a:p>
              <a:pPr eaLnBrk="0" hangingPunct="0">
                <a:spcBef>
                  <a:spcPct val="50000"/>
                </a:spcBef>
              </a:pPr>
              <a:endParaRPr lang="en-US">
                <a:solidFill>
                  <a:srgbClr val="000000"/>
                </a:solidFill>
                <a:latin typeface="Comic Sans MS" pitchFamily="66" charset="0"/>
              </a:endParaRPr>
            </a:p>
          </p:txBody>
        </p:sp>
      </p:grpSp>
      <p:sp>
        <p:nvSpPr>
          <p:cNvPr id="27652" name="AutoShape 16">
            <a:hlinkClick r:id="rId9" action="ppaction://hlinksldjump"/>
          </p:cNvPr>
          <p:cNvSpPr>
            <a:spLocks noChangeArrowheads="1"/>
          </p:cNvSpPr>
          <p:nvPr/>
        </p:nvSpPr>
        <p:spPr bwMode="auto">
          <a:xfrm>
            <a:off x="4191000" y="6248400"/>
            <a:ext cx="914400" cy="457200"/>
          </a:xfrm>
          <a:prstGeom prst="leftArrow">
            <a:avLst>
              <a:gd name="adj1" fmla="val 50000"/>
              <a:gd name="adj2" fmla="val 50000"/>
            </a:avLst>
          </a:prstGeom>
          <a:solidFill>
            <a:srgbClr val="FF6600"/>
          </a:solidFill>
          <a:ln w="9525">
            <a:solidFill>
              <a:schemeClr val="tx1"/>
            </a:solidFill>
            <a:miter lim="800000"/>
            <a:headEnd/>
            <a:tailEnd/>
          </a:ln>
        </p:spPr>
        <p:txBody>
          <a:bodyPr wrap="none" anchor="ctr"/>
          <a:lstStyle/>
          <a:p>
            <a:endParaRPr lang="ar-SA"/>
          </a:p>
        </p:txBody>
      </p:sp>
      <p:sp>
        <p:nvSpPr>
          <p:cNvPr id="27653" name="Footer Placeholder 18"/>
          <p:cNvSpPr>
            <a:spLocks noGrp="1"/>
          </p:cNvSpPr>
          <p:nvPr>
            <p:ph type="ftr" sz="quarter" idx="11"/>
          </p:nvPr>
        </p:nvSpPr>
        <p:spPr>
          <a:noFill/>
        </p:spPr>
        <p:txBody>
          <a:bodyPr/>
          <a:lstStyle/>
          <a:p>
            <a:r>
              <a:rPr lang="en-GB" smtClean="0">
                <a:latin typeface="Arial" charset="0"/>
                <a:cs typeface="Arial" charset="0"/>
              </a:rPr>
              <a:t>Asma Al-Sayegh</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901950" y="3535363"/>
            <a:ext cx="25400" cy="50800"/>
            <a:chOff x="0" y="0"/>
            <a:chExt cx="5760" cy="4320"/>
          </a:xfrm>
        </p:grpSpPr>
        <p:pic>
          <p:nvPicPr>
            <p:cNvPr id="28678" name="Picture 3" descr="section"/>
            <p:cNvPicPr>
              <a:picLocks noChangeAspect="1" noChangeArrowheads="1"/>
            </p:cNvPicPr>
            <p:nvPr/>
          </p:nvPicPr>
          <p:blipFill>
            <a:blip r:embed="rId2" cstate="print"/>
            <a:srcRect/>
            <a:stretch>
              <a:fillRect/>
            </a:stretch>
          </p:blipFill>
          <p:spPr bwMode="auto">
            <a:xfrm>
              <a:off x="2880" y="0"/>
              <a:ext cx="2880" cy="2167"/>
            </a:xfrm>
            <a:prstGeom prst="rect">
              <a:avLst/>
            </a:prstGeom>
            <a:noFill/>
            <a:ln w="9525">
              <a:noFill/>
              <a:miter lim="800000"/>
              <a:headEnd/>
              <a:tailEnd/>
            </a:ln>
          </p:spPr>
        </p:pic>
        <p:pic>
          <p:nvPicPr>
            <p:cNvPr id="28679" name="Picture 4" descr="section"/>
            <p:cNvPicPr>
              <a:picLocks noChangeAspect="1" noChangeArrowheads="1"/>
            </p:cNvPicPr>
            <p:nvPr/>
          </p:nvPicPr>
          <p:blipFill>
            <a:blip r:embed="rId2" cstate="print"/>
            <a:srcRect/>
            <a:stretch>
              <a:fillRect/>
            </a:stretch>
          </p:blipFill>
          <p:spPr bwMode="auto">
            <a:xfrm>
              <a:off x="0" y="2153"/>
              <a:ext cx="2880" cy="2167"/>
            </a:xfrm>
            <a:prstGeom prst="rect">
              <a:avLst/>
            </a:prstGeom>
            <a:noFill/>
            <a:ln w="9525">
              <a:noFill/>
              <a:miter lim="800000"/>
              <a:headEnd/>
              <a:tailEnd/>
            </a:ln>
          </p:spPr>
        </p:pic>
        <p:pic>
          <p:nvPicPr>
            <p:cNvPr id="28680" name="Picture 5" descr="section"/>
            <p:cNvPicPr>
              <a:picLocks noChangeAspect="1" noChangeArrowheads="1"/>
            </p:cNvPicPr>
            <p:nvPr/>
          </p:nvPicPr>
          <p:blipFill>
            <a:blip r:embed="rId2" cstate="print"/>
            <a:srcRect/>
            <a:stretch>
              <a:fillRect/>
            </a:stretch>
          </p:blipFill>
          <p:spPr bwMode="auto">
            <a:xfrm>
              <a:off x="2880" y="2153"/>
              <a:ext cx="2880" cy="2167"/>
            </a:xfrm>
            <a:prstGeom prst="rect">
              <a:avLst/>
            </a:prstGeom>
            <a:noFill/>
            <a:ln w="9525">
              <a:noFill/>
              <a:miter lim="800000"/>
              <a:headEnd/>
              <a:tailEnd/>
            </a:ln>
          </p:spPr>
        </p:pic>
        <p:pic>
          <p:nvPicPr>
            <p:cNvPr id="28681" name="Picture 6" descr="section"/>
            <p:cNvPicPr>
              <a:picLocks noChangeAspect="1" noChangeArrowheads="1"/>
            </p:cNvPicPr>
            <p:nvPr/>
          </p:nvPicPr>
          <p:blipFill>
            <a:blip r:embed="rId2" cstate="print"/>
            <a:srcRect/>
            <a:stretch>
              <a:fillRect/>
            </a:stretch>
          </p:blipFill>
          <p:spPr bwMode="auto">
            <a:xfrm>
              <a:off x="0" y="0"/>
              <a:ext cx="2880" cy="2167"/>
            </a:xfrm>
            <a:prstGeom prst="rect">
              <a:avLst/>
            </a:prstGeom>
            <a:noFill/>
            <a:ln w="9525">
              <a:noFill/>
              <a:miter lim="800000"/>
              <a:headEnd/>
              <a:tailEnd/>
            </a:ln>
          </p:spPr>
        </p:pic>
        <p:pic>
          <p:nvPicPr>
            <p:cNvPr id="28682" name="Picture 7" descr="bulbtop2"/>
            <p:cNvPicPr>
              <a:picLocks noChangeAspect="1" noChangeArrowheads="1"/>
            </p:cNvPicPr>
            <p:nvPr/>
          </p:nvPicPr>
          <p:blipFill>
            <a:blip r:embed="rId3"/>
            <a:srcRect/>
            <a:stretch>
              <a:fillRect/>
            </a:stretch>
          </p:blipFill>
          <p:spPr bwMode="auto">
            <a:xfrm rot="-1840368">
              <a:off x="5088" y="3312"/>
              <a:ext cx="602" cy="816"/>
            </a:xfrm>
            <a:prstGeom prst="rect">
              <a:avLst/>
            </a:prstGeom>
            <a:noFill/>
            <a:ln w="9525">
              <a:noFill/>
              <a:miter lim="800000"/>
              <a:headEnd/>
              <a:tailEnd/>
            </a:ln>
          </p:spPr>
        </p:pic>
        <p:pic>
          <p:nvPicPr>
            <p:cNvPr id="28683" name="Picture 8" descr="plug-top"/>
            <p:cNvPicPr>
              <a:picLocks noChangeAspect="1" noChangeArrowheads="1"/>
            </p:cNvPicPr>
            <p:nvPr/>
          </p:nvPicPr>
          <p:blipFill>
            <a:blip r:embed="rId4"/>
            <a:srcRect/>
            <a:stretch>
              <a:fillRect/>
            </a:stretch>
          </p:blipFill>
          <p:spPr bwMode="auto">
            <a:xfrm>
              <a:off x="3137" y="1721"/>
              <a:ext cx="487" cy="312"/>
            </a:xfrm>
            <a:prstGeom prst="rect">
              <a:avLst/>
            </a:prstGeom>
            <a:noFill/>
            <a:ln w="9525">
              <a:noFill/>
              <a:miter lim="800000"/>
              <a:headEnd/>
              <a:tailEnd/>
            </a:ln>
          </p:spPr>
        </p:pic>
        <p:pic>
          <p:nvPicPr>
            <p:cNvPr id="28684" name="Picture 9" descr="plug"/>
            <p:cNvPicPr>
              <a:picLocks noChangeAspect="1" noChangeArrowheads="1"/>
            </p:cNvPicPr>
            <p:nvPr/>
          </p:nvPicPr>
          <p:blipFill>
            <a:blip r:embed="rId5"/>
            <a:srcRect/>
            <a:stretch>
              <a:fillRect/>
            </a:stretch>
          </p:blipFill>
          <p:spPr bwMode="auto">
            <a:xfrm>
              <a:off x="2598" y="1899"/>
              <a:ext cx="507" cy="891"/>
            </a:xfrm>
            <a:prstGeom prst="rect">
              <a:avLst/>
            </a:prstGeom>
            <a:noFill/>
            <a:ln w="9525">
              <a:noFill/>
              <a:miter lim="800000"/>
              <a:headEnd/>
              <a:tailEnd/>
            </a:ln>
          </p:spPr>
        </p:pic>
        <p:pic>
          <p:nvPicPr>
            <p:cNvPr id="28685" name="Picture 10" descr="plug-top2"/>
            <p:cNvPicPr>
              <a:picLocks noChangeAspect="1" noChangeArrowheads="1"/>
            </p:cNvPicPr>
            <p:nvPr/>
          </p:nvPicPr>
          <p:blipFill>
            <a:blip r:embed="rId6"/>
            <a:srcRect/>
            <a:stretch>
              <a:fillRect/>
            </a:stretch>
          </p:blipFill>
          <p:spPr bwMode="auto">
            <a:xfrm>
              <a:off x="2112" y="1728"/>
              <a:ext cx="456" cy="252"/>
            </a:xfrm>
            <a:prstGeom prst="rect">
              <a:avLst/>
            </a:prstGeom>
            <a:noFill/>
            <a:ln w="9525">
              <a:noFill/>
              <a:miter lim="800000"/>
              <a:headEnd/>
              <a:tailEnd/>
            </a:ln>
          </p:spPr>
        </p:pic>
        <p:pic>
          <p:nvPicPr>
            <p:cNvPr id="28686" name="Picture 11" descr="plug-bottom"/>
            <p:cNvPicPr>
              <a:picLocks noChangeAspect="1" noChangeArrowheads="1"/>
            </p:cNvPicPr>
            <p:nvPr/>
          </p:nvPicPr>
          <p:blipFill>
            <a:blip r:embed="rId7"/>
            <a:srcRect/>
            <a:stretch>
              <a:fillRect/>
            </a:stretch>
          </p:blipFill>
          <p:spPr bwMode="auto">
            <a:xfrm>
              <a:off x="2064" y="2400"/>
              <a:ext cx="456" cy="252"/>
            </a:xfrm>
            <a:prstGeom prst="rect">
              <a:avLst/>
            </a:prstGeom>
            <a:noFill/>
            <a:ln w="9525">
              <a:noFill/>
              <a:miter lim="800000"/>
              <a:headEnd/>
              <a:tailEnd/>
            </a:ln>
          </p:spPr>
        </p:pic>
        <p:pic>
          <p:nvPicPr>
            <p:cNvPr id="28687" name="Picture 12" descr="plug-bottom2"/>
            <p:cNvPicPr>
              <a:picLocks noChangeAspect="1" noChangeArrowheads="1"/>
            </p:cNvPicPr>
            <p:nvPr/>
          </p:nvPicPr>
          <p:blipFill>
            <a:blip r:embed="rId8"/>
            <a:srcRect/>
            <a:stretch>
              <a:fillRect/>
            </a:stretch>
          </p:blipFill>
          <p:spPr bwMode="auto">
            <a:xfrm>
              <a:off x="3096" y="2400"/>
              <a:ext cx="456" cy="252"/>
            </a:xfrm>
            <a:prstGeom prst="rect">
              <a:avLst/>
            </a:prstGeom>
            <a:noFill/>
            <a:ln w="9525">
              <a:noFill/>
              <a:miter lim="800000"/>
              <a:headEnd/>
              <a:tailEnd/>
            </a:ln>
          </p:spPr>
        </p:pic>
      </p:grpSp>
      <p:sp>
        <p:nvSpPr>
          <p:cNvPr id="34829" name="AutoShape 13"/>
          <p:cNvSpPr>
            <a:spLocks noChangeArrowheads="1"/>
          </p:cNvSpPr>
          <p:nvPr/>
        </p:nvSpPr>
        <p:spPr bwMode="auto">
          <a:xfrm>
            <a:off x="2362200" y="2133600"/>
            <a:ext cx="4876800" cy="2286000"/>
          </a:xfrm>
          <a:prstGeom prst="cloudCallout">
            <a:avLst>
              <a:gd name="adj1" fmla="val -26560"/>
              <a:gd name="adj2" fmla="val 60972"/>
            </a:avLst>
          </a:prstGeom>
          <a:solidFill>
            <a:srgbClr val="99CCFF"/>
          </a:solidFill>
          <a:ln w="9525">
            <a:solidFill>
              <a:schemeClr val="bg2"/>
            </a:solidFill>
            <a:round/>
            <a:headEnd/>
            <a:tailEnd/>
          </a:ln>
        </p:spPr>
        <p:txBody>
          <a:bodyPr/>
          <a:lstStyle/>
          <a:p>
            <a:pPr algn="ctr">
              <a:lnSpc>
                <a:spcPct val="90000"/>
              </a:lnSpc>
              <a:spcBef>
                <a:spcPct val="20000"/>
              </a:spcBef>
              <a:buFont typeface="Wingdings" pitchFamily="2" charset="2"/>
              <a:buNone/>
            </a:pPr>
            <a:r>
              <a:rPr lang="en-US" sz="3600">
                <a:solidFill>
                  <a:srgbClr val="000000"/>
                </a:solidFill>
                <a:latin typeface="Comic Sans MS" pitchFamily="66" charset="0"/>
              </a:rPr>
              <a:t>The one thing that really upsets me is..</a:t>
            </a:r>
          </a:p>
          <a:p>
            <a:pPr>
              <a:lnSpc>
                <a:spcPct val="90000"/>
              </a:lnSpc>
              <a:spcBef>
                <a:spcPct val="20000"/>
              </a:spcBef>
              <a:buFont typeface="Wingdings" pitchFamily="2" charset="2"/>
              <a:buChar char="!"/>
            </a:pPr>
            <a:endParaRPr lang="en-US" sz="3600">
              <a:latin typeface="Comic Sans MS" pitchFamily="66" charset="0"/>
            </a:endParaRPr>
          </a:p>
        </p:txBody>
      </p:sp>
      <p:sp>
        <p:nvSpPr>
          <p:cNvPr id="28676" name="AutoShape 14">
            <a:hlinkClick r:id="rId9" action="ppaction://hlinksldjump"/>
          </p:cNvPr>
          <p:cNvSpPr>
            <a:spLocks noChangeArrowheads="1"/>
          </p:cNvSpPr>
          <p:nvPr/>
        </p:nvSpPr>
        <p:spPr bwMode="auto">
          <a:xfrm>
            <a:off x="4191000" y="6248400"/>
            <a:ext cx="914400" cy="457200"/>
          </a:xfrm>
          <a:prstGeom prst="leftArrow">
            <a:avLst>
              <a:gd name="adj1" fmla="val 50000"/>
              <a:gd name="adj2" fmla="val 50000"/>
            </a:avLst>
          </a:prstGeom>
          <a:solidFill>
            <a:srgbClr val="00FFFF"/>
          </a:solidFill>
          <a:ln w="9525">
            <a:solidFill>
              <a:schemeClr val="tx1"/>
            </a:solidFill>
            <a:miter lim="800000"/>
            <a:headEnd/>
            <a:tailEnd/>
          </a:ln>
        </p:spPr>
        <p:txBody>
          <a:bodyPr wrap="none" anchor="ctr"/>
          <a:lstStyle/>
          <a:p>
            <a:endParaRPr lang="ar-SA"/>
          </a:p>
        </p:txBody>
      </p:sp>
      <p:sp>
        <p:nvSpPr>
          <p:cNvPr id="28677" name="Footer Placeholder 16"/>
          <p:cNvSpPr>
            <a:spLocks noGrp="1"/>
          </p:cNvSpPr>
          <p:nvPr>
            <p:ph type="ftr" sz="quarter" idx="11"/>
          </p:nvPr>
        </p:nvSpPr>
        <p:spPr>
          <a:noFill/>
        </p:spPr>
        <p:txBody>
          <a:bodyPr/>
          <a:lstStyle/>
          <a:p>
            <a:r>
              <a:rPr lang="en-GB" smtClean="0">
                <a:latin typeface="Arial" charset="0"/>
                <a:cs typeface="Arial" charset="0"/>
              </a:rPr>
              <a:t>Asma Al-Sayegh</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4" presetClass="entr" presetSubtype="0" accel="100000" fill="hold" grpId="0" nodeType="afterEffect">
                                  <p:stCondLst>
                                    <p:cond delay="0"/>
                                  </p:stCondLst>
                                  <p:childTnLst>
                                    <p:set>
                                      <p:cBhvr>
                                        <p:cTn id="6" dur="1" fill="hold">
                                          <p:stCondLst>
                                            <p:cond delay="0"/>
                                          </p:stCondLst>
                                        </p:cTn>
                                        <p:tgtEl>
                                          <p:spTgt spid="34829"/>
                                        </p:tgtEl>
                                        <p:attrNameLst>
                                          <p:attrName>style.visibility</p:attrName>
                                        </p:attrNameLst>
                                      </p:cBhvr>
                                      <p:to>
                                        <p:strVal val="visible"/>
                                      </p:to>
                                    </p:set>
                                    <p:anim calcmode="lin" valueType="num">
                                      <p:cBhvr>
                                        <p:cTn id="7" dur="500" fill="hold"/>
                                        <p:tgtEl>
                                          <p:spTgt spid="34829"/>
                                        </p:tgtEl>
                                        <p:attrNameLst>
                                          <p:attrName>ppt_w</p:attrName>
                                        </p:attrNameLst>
                                      </p:cBhvr>
                                      <p:tavLst>
                                        <p:tav tm="0">
                                          <p:val>
                                            <p:strVal val="#ppt_w*0.05"/>
                                          </p:val>
                                        </p:tav>
                                        <p:tav tm="100000">
                                          <p:val>
                                            <p:strVal val="#ppt_w"/>
                                          </p:val>
                                        </p:tav>
                                      </p:tavLst>
                                    </p:anim>
                                    <p:anim calcmode="lin" valueType="num">
                                      <p:cBhvr>
                                        <p:cTn id="8" dur="500" fill="hold"/>
                                        <p:tgtEl>
                                          <p:spTgt spid="34829"/>
                                        </p:tgtEl>
                                        <p:attrNameLst>
                                          <p:attrName>ppt_h</p:attrName>
                                        </p:attrNameLst>
                                      </p:cBhvr>
                                      <p:tavLst>
                                        <p:tav tm="0">
                                          <p:val>
                                            <p:strVal val="#ppt_h"/>
                                          </p:val>
                                        </p:tav>
                                        <p:tav tm="100000">
                                          <p:val>
                                            <p:strVal val="#ppt_h"/>
                                          </p:val>
                                        </p:tav>
                                      </p:tavLst>
                                    </p:anim>
                                    <p:anim calcmode="lin" valueType="num">
                                      <p:cBhvr>
                                        <p:cTn id="9" dur="500" fill="hold"/>
                                        <p:tgtEl>
                                          <p:spTgt spid="34829"/>
                                        </p:tgtEl>
                                        <p:attrNameLst>
                                          <p:attrName>ppt_x</p:attrName>
                                        </p:attrNameLst>
                                      </p:cBhvr>
                                      <p:tavLst>
                                        <p:tav tm="0">
                                          <p:val>
                                            <p:strVal val="#ppt_x-.2"/>
                                          </p:val>
                                        </p:tav>
                                        <p:tav tm="100000">
                                          <p:val>
                                            <p:strVal val="#ppt_x"/>
                                          </p:val>
                                        </p:tav>
                                      </p:tavLst>
                                    </p:anim>
                                    <p:anim calcmode="lin" valueType="num">
                                      <p:cBhvr>
                                        <p:cTn id="10" dur="500" fill="hold"/>
                                        <p:tgtEl>
                                          <p:spTgt spid="34829"/>
                                        </p:tgtEl>
                                        <p:attrNameLst>
                                          <p:attrName>ppt_y</p:attrName>
                                        </p:attrNameLst>
                                      </p:cBhvr>
                                      <p:tavLst>
                                        <p:tav tm="0">
                                          <p:val>
                                            <p:strVal val="#ppt_y"/>
                                          </p:val>
                                        </p:tav>
                                        <p:tav tm="100000">
                                          <p:val>
                                            <p:strVal val="#ppt_y"/>
                                          </p:val>
                                        </p:tav>
                                      </p:tavLst>
                                    </p:anim>
                                    <p:animEffect transition="in" filter="fade">
                                      <p:cBhvr>
                                        <p:cTn id="11" dur="500"/>
                                        <p:tgtEl>
                                          <p:spTgt spid="348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9" grpId="0" animBg="1"/>
    </p:bld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901950" y="3535363"/>
            <a:ext cx="25400" cy="50800"/>
            <a:chOff x="0" y="0"/>
            <a:chExt cx="5760" cy="4320"/>
          </a:xfrm>
        </p:grpSpPr>
        <p:pic>
          <p:nvPicPr>
            <p:cNvPr id="29704" name="Picture 3" descr="section"/>
            <p:cNvPicPr>
              <a:picLocks noChangeAspect="1" noChangeArrowheads="1"/>
            </p:cNvPicPr>
            <p:nvPr/>
          </p:nvPicPr>
          <p:blipFill>
            <a:blip r:embed="rId2" cstate="print"/>
            <a:srcRect/>
            <a:stretch>
              <a:fillRect/>
            </a:stretch>
          </p:blipFill>
          <p:spPr bwMode="auto">
            <a:xfrm>
              <a:off x="2880" y="0"/>
              <a:ext cx="2880" cy="2167"/>
            </a:xfrm>
            <a:prstGeom prst="rect">
              <a:avLst/>
            </a:prstGeom>
            <a:noFill/>
            <a:ln w="9525">
              <a:noFill/>
              <a:miter lim="800000"/>
              <a:headEnd/>
              <a:tailEnd/>
            </a:ln>
          </p:spPr>
        </p:pic>
        <p:pic>
          <p:nvPicPr>
            <p:cNvPr id="29705" name="Picture 4" descr="section"/>
            <p:cNvPicPr>
              <a:picLocks noChangeAspect="1" noChangeArrowheads="1"/>
            </p:cNvPicPr>
            <p:nvPr/>
          </p:nvPicPr>
          <p:blipFill>
            <a:blip r:embed="rId2" cstate="print"/>
            <a:srcRect/>
            <a:stretch>
              <a:fillRect/>
            </a:stretch>
          </p:blipFill>
          <p:spPr bwMode="auto">
            <a:xfrm>
              <a:off x="0" y="2153"/>
              <a:ext cx="2880" cy="2167"/>
            </a:xfrm>
            <a:prstGeom prst="rect">
              <a:avLst/>
            </a:prstGeom>
            <a:noFill/>
            <a:ln w="9525">
              <a:noFill/>
              <a:miter lim="800000"/>
              <a:headEnd/>
              <a:tailEnd/>
            </a:ln>
          </p:spPr>
        </p:pic>
        <p:pic>
          <p:nvPicPr>
            <p:cNvPr id="29706" name="Picture 5" descr="section"/>
            <p:cNvPicPr>
              <a:picLocks noChangeAspect="1" noChangeArrowheads="1"/>
            </p:cNvPicPr>
            <p:nvPr/>
          </p:nvPicPr>
          <p:blipFill>
            <a:blip r:embed="rId2" cstate="print"/>
            <a:srcRect/>
            <a:stretch>
              <a:fillRect/>
            </a:stretch>
          </p:blipFill>
          <p:spPr bwMode="auto">
            <a:xfrm>
              <a:off x="2880" y="2153"/>
              <a:ext cx="2880" cy="2167"/>
            </a:xfrm>
            <a:prstGeom prst="rect">
              <a:avLst/>
            </a:prstGeom>
            <a:noFill/>
            <a:ln w="9525">
              <a:noFill/>
              <a:miter lim="800000"/>
              <a:headEnd/>
              <a:tailEnd/>
            </a:ln>
          </p:spPr>
        </p:pic>
        <p:pic>
          <p:nvPicPr>
            <p:cNvPr id="29707" name="Picture 6" descr="section"/>
            <p:cNvPicPr>
              <a:picLocks noChangeAspect="1" noChangeArrowheads="1"/>
            </p:cNvPicPr>
            <p:nvPr/>
          </p:nvPicPr>
          <p:blipFill>
            <a:blip r:embed="rId2" cstate="print"/>
            <a:srcRect/>
            <a:stretch>
              <a:fillRect/>
            </a:stretch>
          </p:blipFill>
          <p:spPr bwMode="auto">
            <a:xfrm>
              <a:off x="0" y="0"/>
              <a:ext cx="2880" cy="2167"/>
            </a:xfrm>
            <a:prstGeom prst="rect">
              <a:avLst/>
            </a:prstGeom>
            <a:noFill/>
            <a:ln w="9525">
              <a:noFill/>
              <a:miter lim="800000"/>
              <a:headEnd/>
              <a:tailEnd/>
            </a:ln>
          </p:spPr>
        </p:pic>
        <p:pic>
          <p:nvPicPr>
            <p:cNvPr id="29708" name="Picture 7" descr="bulbtop2"/>
            <p:cNvPicPr>
              <a:picLocks noChangeAspect="1" noChangeArrowheads="1"/>
            </p:cNvPicPr>
            <p:nvPr/>
          </p:nvPicPr>
          <p:blipFill>
            <a:blip r:embed="rId3"/>
            <a:srcRect/>
            <a:stretch>
              <a:fillRect/>
            </a:stretch>
          </p:blipFill>
          <p:spPr bwMode="auto">
            <a:xfrm rot="-1840368">
              <a:off x="5088" y="3312"/>
              <a:ext cx="602" cy="816"/>
            </a:xfrm>
            <a:prstGeom prst="rect">
              <a:avLst/>
            </a:prstGeom>
            <a:noFill/>
            <a:ln w="9525">
              <a:noFill/>
              <a:miter lim="800000"/>
              <a:headEnd/>
              <a:tailEnd/>
            </a:ln>
          </p:spPr>
        </p:pic>
        <p:pic>
          <p:nvPicPr>
            <p:cNvPr id="29709" name="Picture 8" descr="plug-top"/>
            <p:cNvPicPr>
              <a:picLocks noChangeAspect="1" noChangeArrowheads="1"/>
            </p:cNvPicPr>
            <p:nvPr/>
          </p:nvPicPr>
          <p:blipFill>
            <a:blip r:embed="rId4"/>
            <a:srcRect/>
            <a:stretch>
              <a:fillRect/>
            </a:stretch>
          </p:blipFill>
          <p:spPr bwMode="auto">
            <a:xfrm>
              <a:off x="3137" y="1721"/>
              <a:ext cx="487" cy="312"/>
            </a:xfrm>
            <a:prstGeom prst="rect">
              <a:avLst/>
            </a:prstGeom>
            <a:noFill/>
            <a:ln w="9525">
              <a:noFill/>
              <a:miter lim="800000"/>
              <a:headEnd/>
              <a:tailEnd/>
            </a:ln>
          </p:spPr>
        </p:pic>
        <p:pic>
          <p:nvPicPr>
            <p:cNvPr id="29710" name="Picture 9" descr="plug"/>
            <p:cNvPicPr>
              <a:picLocks noChangeAspect="1" noChangeArrowheads="1"/>
            </p:cNvPicPr>
            <p:nvPr/>
          </p:nvPicPr>
          <p:blipFill>
            <a:blip r:embed="rId5"/>
            <a:srcRect/>
            <a:stretch>
              <a:fillRect/>
            </a:stretch>
          </p:blipFill>
          <p:spPr bwMode="auto">
            <a:xfrm>
              <a:off x="2598" y="1899"/>
              <a:ext cx="507" cy="891"/>
            </a:xfrm>
            <a:prstGeom prst="rect">
              <a:avLst/>
            </a:prstGeom>
            <a:noFill/>
            <a:ln w="9525">
              <a:noFill/>
              <a:miter lim="800000"/>
              <a:headEnd/>
              <a:tailEnd/>
            </a:ln>
          </p:spPr>
        </p:pic>
        <p:pic>
          <p:nvPicPr>
            <p:cNvPr id="29711" name="Picture 10" descr="plug-top2"/>
            <p:cNvPicPr>
              <a:picLocks noChangeAspect="1" noChangeArrowheads="1"/>
            </p:cNvPicPr>
            <p:nvPr/>
          </p:nvPicPr>
          <p:blipFill>
            <a:blip r:embed="rId6"/>
            <a:srcRect/>
            <a:stretch>
              <a:fillRect/>
            </a:stretch>
          </p:blipFill>
          <p:spPr bwMode="auto">
            <a:xfrm>
              <a:off x="2112" y="1728"/>
              <a:ext cx="456" cy="252"/>
            </a:xfrm>
            <a:prstGeom prst="rect">
              <a:avLst/>
            </a:prstGeom>
            <a:noFill/>
            <a:ln w="9525">
              <a:noFill/>
              <a:miter lim="800000"/>
              <a:headEnd/>
              <a:tailEnd/>
            </a:ln>
          </p:spPr>
        </p:pic>
        <p:pic>
          <p:nvPicPr>
            <p:cNvPr id="29712" name="Picture 11" descr="plug-bottom"/>
            <p:cNvPicPr>
              <a:picLocks noChangeAspect="1" noChangeArrowheads="1"/>
            </p:cNvPicPr>
            <p:nvPr/>
          </p:nvPicPr>
          <p:blipFill>
            <a:blip r:embed="rId7"/>
            <a:srcRect/>
            <a:stretch>
              <a:fillRect/>
            </a:stretch>
          </p:blipFill>
          <p:spPr bwMode="auto">
            <a:xfrm>
              <a:off x="2064" y="2400"/>
              <a:ext cx="456" cy="252"/>
            </a:xfrm>
            <a:prstGeom prst="rect">
              <a:avLst/>
            </a:prstGeom>
            <a:noFill/>
            <a:ln w="9525">
              <a:noFill/>
              <a:miter lim="800000"/>
              <a:headEnd/>
              <a:tailEnd/>
            </a:ln>
          </p:spPr>
        </p:pic>
        <p:pic>
          <p:nvPicPr>
            <p:cNvPr id="29713" name="Picture 12" descr="plug-bottom2"/>
            <p:cNvPicPr>
              <a:picLocks noChangeAspect="1" noChangeArrowheads="1"/>
            </p:cNvPicPr>
            <p:nvPr/>
          </p:nvPicPr>
          <p:blipFill>
            <a:blip r:embed="rId8"/>
            <a:srcRect/>
            <a:stretch>
              <a:fillRect/>
            </a:stretch>
          </p:blipFill>
          <p:spPr bwMode="auto">
            <a:xfrm>
              <a:off x="3096" y="2400"/>
              <a:ext cx="456" cy="252"/>
            </a:xfrm>
            <a:prstGeom prst="rect">
              <a:avLst/>
            </a:prstGeom>
            <a:noFill/>
            <a:ln w="9525">
              <a:noFill/>
              <a:miter lim="800000"/>
              <a:headEnd/>
              <a:tailEnd/>
            </a:ln>
          </p:spPr>
        </p:pic>
      </p:grpSp>
      <p:grpSp>
        <p:nvGrpSpPr>
          <p:cNvPr id="3" name="Group 13"/>
          <p:cNvGrpSpPr>
            <a:grpSpLocks/>
          </p:cNvGrpSpPr>
          <p:nvPr/>
        </p:nvGrpSpPr>
        <p:grpSpPr bwMode="auto">
          <a:xfrm>
            <a:off x="1295400" y="2286000"/>
            <a:ext cx="7543800" cy="2286000"/>
            <a:chOff x="816" y="1584"/>
            <a:chExt cx="4752" cy="1440"/>
          </a:xfrm>
        </p:grpSpPr>
        <p:sp>
          <p:nvSpPr>
            <p:cNvPr id="29702" name="AutoShape 14"/>
            <p:cNvSpPr>
              <a:spLocks noChangeArrowheads="1"/>
            </p:cNvSpPr>
            <p:nvPr/>
          </p:nvSpPr>
          <p:spPr bwMode="auto">
            <a:xfrm>
              <a:off x="816" y="1584"/>
              <a:ext cx="4752" cy="1440"/>
            </a:xfrm>
            <a:prstGeom prst="rightArrow">
              <a:avLst>
                <a:gd name="adj1" fmla="val 50000"/>
                <a:gd name="adj2" fmla="val 82500"/>
              </a:avLst>
            </a:prstGeom>
            <a:solidFill>
              <a:srgbClr val="FF99CC"/>
            </a:solidFill>
            <a:ln w="9525">
              <a:solidFill>
                <a:schemeClr val="bg2"/>
              </a:solidFill>
              <a:miter lim="800000"/>
              <a:headEnd/>
              <a:tailEnd/>
            </a:ln>
          </p:spPr>
          <p:txBody>
            <a:bodyPr wrap="none" anchor="ctr"/>
            <a:lstStyle/>
            <a:p>
              <a:endParaRPr lang="ar-SA"/>
            </a:p>
          </p:txBody>
        </p:sp>
        <p:sp>
          <p:nvSpPr>
            <p:cNvPr id="29703" name="Text Box 15"/>
            <p:cNvSpPr txBox="1">
              <a:spLocks noChangeArrowheads="1"/>
            </p:cNvSpPr>
            <p:nvPr/>
          </p:nvSpPr>
          <p:spPr bwMode="auto">
            <a:xfrm>
              <a:off x="1296" y="1920"/>
              <a:ext cx="3648" cy="932"/>
            </a:xfrm>
            <a:prstGeom prst="rect">
              <a:avLst/>
            </a:prstGeom>
            <a:noFill/>
            <a:ln w="9525">
              <a:noFill/>
              <a:miter lim="800000"/>
              <a:headEnd/>
              <a:tailEnd/>
            </a:ln>
          </p:spPr>
          <p:txBody>
            <a:bodyPr>
              <a:spAutoFit/>
            </a:bodyPr>
            <a:lstStyle/>
            <a:p>
              <a:pPr>
                <a:spcBef>
                  <a:spcPct val="20000"/>
                </a:spcBef>
              </a:pPr>
              <a:r>
                <a:rPr lang="en-US" sz="3200">
                  <a:solidFill>
                    <a:srgbClr val="000000"/>
                  </a:solidFill>
                  <a:latin typeface="Comic Sans MS" pitchFamily="66" charset="0"/>
                </a:rPr>
                <a:t>The qualities of a good friend are …</a:t>
              </a:r>
            </a:p>
            <a:p>
              <a:pPr eaLnBrk="0" hangingPunct="0">
                <a:spcBef>
                  <a:spcPct val="50000"/>
                </a:spcBef>
              </a:pPr>
              <a:endParaRPr lang="en-US">
                <a:solidFill>
                  <a:srgbClr val="000000"/>
                </a:solidFill>
                <a:latin typeface="Comic Sans MS" pitchFamily="66" charset="0"/>
              </a:endParaRPr>
            </a:p>
          </p:txBody>
        </p:sp>
      </p:grpSp>
      <p:sp>
        <p:nvSpPr>
          <p:cNvPr id="29700" name="AutoShape 16">
            <a:hlinkClick r:id="rId9" action="ppaction://hlinksldjump"/>
          </p:cNvPr>
          <p:cNvSpPr>
            <a:spLocks noChangeArrowheads="1"/>
          </p:cNvSpPr>
          <p:nvPr/>
        </p:nvSpPr>
        <p:spPr bwMode="auto">
          <a:xfrm>
            <a:off x="4191000" y="6248400"/>
            <a:ext cx="914400" cy="457200"/>
          </a:xfrm>
          <a:prstGeom prst="leftArrow">
            <a:avLst>
              <a:gd name="adj1" fmla="val 50000"/>
              <a:gd name="adj2" fmla="val 50000"/>
            </a:avLst>
          </a:prstGeom>
          <a:solidFill>
            <a:srgbClr val="FF6600"/>
          </a:solidFill>
          <a:ln w="9525">
            <a:solidFill>
              <a:schemeClr val="tx1"/>
            </a:solidFill>
            <a:miter lim="800000"/>
            <a:headEnd/>
            <a:tailEnd/>
          </a:ln>
        </p:spPr>
        <p:txBody>
          <a:bodyPr wrap="none" anchor="ctr"/>
          <a:lstStyle/>
          <a:p>
            <a:endParaRPr lang="ar-SA"/>
          </a:p>
        </p:txBody>
      </p:sp>
      <p:sp>
        <p:nvSpPr>
          <p:cNvPr id="29701" name="Footer Placeholder 18"/>
          <p:cNvSpPr>
            <a:spLocks noGrp="1"/>
          </p:cNvSpPr>
          <p:nvPr>
            <p:ph type="ftr" sz="quarter" idx="11"/>
          </p:nvPr>
        </p:nvSpPr>
        <p:spPr>
          <a:noFill/>
        </p:spPr>
        <p:txBody>
          <a:bodyPr/>
          <a:lstStyle/>
          <a:p>
            <a:r>
              <a:rPr lang="en-GB" smtClean="0">
                <a:latin typeface="Arial" charset="0"/>
                <a:cs typeface="Arial" charset="0"/>
              </a:rPr>
              <a:t>Asma Al-Sayegh</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solidFill>
                  <a:srgbClr val="FF0000"/>
                </a:solidFill>
                <a:latin typeface="Comic Sans MS" pitchFamily="66" charset="0"/>
              </a:rPr>
              <a:t>Idea</a:t>
            </a:r>
            <a:endParaRPr lang="ru-RU" b="1" dirty="0">
              <a:solidFill>
                <a:srgbClr val="FF0000"/>
              </a:solidFill>
              <a:latin typeface="Comic Sans MS" pitchFamily="66" charset="0"/>
            </a:endParaRPr>
          </a:p>
        </p:txBody>
      </p:sp>
      <p:pic>
        <p:nvPicPr>
          <p:cNvPr id="1026" name="Picture 2" descr="C:\Users\Aliya\Desktop\e90ef97459f7b8faa1984334e9a5d7aa.jpg"/>
          <p:cNvPicPr>
            <a:picLocks noGrp="1" noChangeAspect="1" noChangeArrowheads="1"/>
          </p:cNvPicPr>
          <p:nvPr>
            <p:ph idx="1"/>
          </p:nvPr>
        </p:nvPicPr>
        <p:blipFill>
          <a:blip r:embed="rId2" cstate="print"/>
          <a:srcRect/>
          <a:stretch>
            <a:fillRect/>
          </a:stretch>
        </p:blipFill>
        <p:spPr bwMode="auto">
          <a:xfrm>
            <a:off x="6228184" y="1700808"/>
            <a:ext cx="2477075" cy="3096344"/>
          </a:xfrm>
          <a:prstGeom prst="rect">
            <a:avLst/>
          </a:prstGeom>
          <a:noFill/>
        </p:spPr>
      </p:pic>
      <p:sp>
        <p:nvSpPr>
          <p:cNvPr id="6" name="Прямоугольник 5"/>
          <p:cNvSpPr/>
          <p:nvPr/>
        </p:nvSpPr>
        <p:spPr>
          <a:xfrm>
            <a:off x="395536" y="1556792"/>
            <a:ext cx="5616624" cy="1754326"/>
          </a:xfrm>
          <a:prstGeom prst="rect">
            <a:avLst/>
          </a:prstGeom>
        </p:spPr>
        <p:txBody>
          <a:bodyPr wrap="square">
            <a:spAutoFit/>
          </a:bodyPr>
          <a:lstStyle/>
          <a:p>
            <a:r>
              <a:rPr lang="en-US" dirty="0" smtClean="0">
                <a:solidFill>
                  <a:srgbClr val="FFFF00"/>
                </a:solidFill>
              </a:rPr>
              <a:t>I live in the city of </a:t>
            </a:r>
            <a:r>
              <a:rPr lang="en-US" dirty="0" err="1" smtClean="0">
                <a:solidFill>
                  <a:srgbClr val="FFFF00"/>
                </a:solidFill>
              </a:rPr>
              <a:t>Atbasar</a:t>
            </a:r>
            <a:r>
              <a:rPr lang="en-US" dirty="0" smtClean="0">
                <a:solidFill>
                  <a:srgbClr val="FFFF00"/>
                </a:solidFill>
              </a:rPr>
              <a:t>. Our city has a large colorful square, which is especially transformed during the winter holidays. A huge, fluffy, elegant Christmas tree appeared in the center of the square. Colored lights illuminate the Christmas tree. Bright figures of fairy-tale heroes surround a Christmas tree led by Santa Claus and Snow Maiden.</a:t>
            </a:r>
            <a:endParaRPr lang="ru-RU" dirty="0" smtClean="0">
              <a:solidFill>
                <a:srgbClr val="FFFF00"/>
              </a:solidFill>
            </a:endParaRPr>
          </a:p>
        </p:txBody>
      </p:sp>
      <p:pic>
        <p:nvPicPr>
          <p:cNvPr id="7" name="Рисунок 6" descr="C:\Users\Aliya\Desktop\Алия\2 февраля 2018 семинар по анг яз\IMG_2756.JPG"/>
          <p:cNvPicPr/>
          <p:nvPr/>
        </p:nvPicPr>
        <p:blipFill>
          <a:blip r:embed="rId3" cstate="print"/>
          <a:srcRect/>
          <a:stretch>
            <a:fillRect/>
          </a:stretch>
        </p:blipFill>
        <p:spPr bwMode="auto">
          <a:xfrm>
            <a:off x="755576" y="3573016"/>
            <a:ext cx="4464496" cy="3024336"/>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8" name="Picture 2" descr="cartoon pencil"/>
          <p:cNvPicPr>
            <a:picLocks noChangeAspect="1" noChangeArrowheads="1"/>
          </p:cNvPicPr>
          <p:nvPr/>
        </p:nvPicPr>
        <p:blipFill>
          <a:blip r:embed="rId2" cstate="print"/>
          <a:srcRect/>
          <a:stretch>
            <a:fillRect/>
          </a:stretch>
        </p:blipFill>
        <p:spPr bwMode="auto">
          <a:xfrm>
            <a:off x="6019800" y="3657600"/>
            <a:ext cx="1495425" cy="1905000"/>
          </a:xfrm>
          <a:prstGeom prst="rect">
            <a:avLst/>
          </a:prstGeom>
          <a:noFill/>
          <a:ln w="9525">
            <a:noFill/>
            <a:miter lim="800000"/>
            <a:headEnd/>
            <a:tailEnd/>
          </a:ln>
        </p:spPr>
      </p:pic>
      <p:sp>
        <p:nvSpPr>
          <p:cNvPr id="50179" name="Rectangle 3"/>
          <p:cNvSpPr>
            <a:spLocks noGrp="1" noChangeArrowheads="1"/>
          </p:cNvSpPr>
          <p:nvPr>
            <p:ph type="title" idx="4294967295"/>
          </p:nvPr>
        </p:nvSpPr>
        <p:spPr>
          <a:xfrm>
            <a:off x="304800" y="228600"/>
            <a:ext cx="8229600" cy="1143000"/>
          </a:xfrm>
        </p:spPr>
        <p:txBody>
          <a:bodyPr/>
          <a:lstStyle/>
          <a:p>
            <a:pPr eaLnBrk="1" hangingPunct="1"/>
            <a:r>
              <a:rPr lang="en-GB" smtClean="0">
                <a:solidFill>
                  <a:srgbClr val="FF66FF"/>
                </a:solidFill>
                <a:latin typeface="Comic Sans MS" pitchFamily="66" charset="0"/>
              </a:rPr>
              <a:t>Why teach writing?</a:t>
            </a:r>
            <a:r>
              <a:rPr lang="en-GB" sz="3600" smtClean="0">
                <a:latin typeface="Lydian BT" pitchFamily="66" charset="0"/>
              </a:rPr>
              <a:t> </a:t>
            </a:r>
          </a:p>
        </p:txBody>
      </p:sp>
      <p:sp>
        <p:nvSpPr>
          <p:cNvPr id="8196" name="Rectangle 4"/>
          <p:cNvSpPr>
            <a:spLocks noGrp="1" noChangeArrowheads="1"/>
          </p:cNvSpPr>
          <p:nvPr>
            <p:ph type="body" idx="4294967295"/>
          </p:nvPr>
        </p:nvSpPr>
        <p:spPr>
          <a:xfrm>
            <a:off x="533400" y="2209800"/>
            <a:ext cx="7711008" cy="4267200"/>
          </a:xfrm>
        </p:spPr>
        <p:txBody>
          <a:bodyPr/>
          <a:lstStyle/>
          <a:p>
            <a:pPr>
              <a:lnSpc>
                <a:spcPct val="150000"/>
              </a:lnSpc>
              <a:buNone/>
            </a:pPr>
            <a:r>
              <a:rPr lang="en-GB" b="1" dirty="0" smtClean="0">
                <a:solidFill>
                  <a:schemeClr val="bg1"/>
                </a:solidFill>
                <a:latin typeface="Comic Sans MS" pitchFamily="66" charset="0"/>
              </a:rPr>
              <a:t>  </a:t>
            </a:r>
            <a:r>
              <a:rPr lang="en-GB" dirty="0" smtClean="0">
                <a:solidFill>
                  <a:schemeClr val="bg1"/>
                </a:solidFill>
                <a:latin typeface="Comic Sans MS" pitchFamily="66" charset="0"/>
              </a:rPr>
              <a:t>The main reason for teaching writing is to help students </a:t>
            </a:r>
            <a:r>
              <a:rPr lang="en-GB" dirty="0" smtClean="0">
                <a:solidFill>
                  <a:srgbClr val="99FF66"/>
                </a:solidFill>
                <a:latin typeface="Comic Sans MS" pitchFamily="66" charset="0"/>
              </a:rPr>
              <a:t>express their thoughts in words</a:t>
            </a:r>
            <a:r>
              <a:rPr lang="en-GB" b="1" dirty="0" smtClean="0">
                <a:solidFill>
                  <a:srgbClr val="99FF66"/>
                </a:solidFill>
                <a:latin typeface="Comic Sans MS" pitchFamily="66" charset="0"/>
              </a:rPr>
              <a:t>. </a:t>
            </a:r>
            <a:r>
              <a:rPr lang="en-GB" dirty="0" smtClean="0">
                <a:latin typeface="Comic Sans MS" pitchFamily="66" charset="0"/>
              </a:rPr>
              <a:t>r </a:t>
            </a:r>
            <a:r>
              <a:rPr lang="ru-RU" dirty="0" smtClean="0">
                <a:latin typeface="Comic Sans MS" pitchFamily="66" charset="0"/>
              </a:rPr>
              <a:t>\</a:t>
            </a:r>
            <a:endParaRPr lang="en-GB" b="1" dirty="0" smtClean="0">
              <a:solidFill>
                <a:srgbClr val="99FF66"/>
              </a:solidFill>
              <a:latin typeface="Comic Sans MS" pitchFamily="66" charset="0"/>
            </a:endParaRPr>
          </a:p>
        </p:txBody>
      </p:sp>
      <p:sp>
        <p:nvSpPr>
          <p:cNvPr id="50181" name="Footer Placeholder 6"/>
          <p:cNvSpPr txBox="1">
            <a:spLocks noGrp="1"/>
          </p:cNvSpPr>
          <p:nvPr/>
        </p:nvSpPr>
        <p:spPr bwMode="auto">
          <a:xfrm>
            <a:off x="2257425" y="6248400"/>
            <a:ext cx="3455988" cy="474663"/>
          </a:xfrm>
          <a:prstGeom prst="rect">
            <a:avLst/>
          </a:prstGeom>
          <a:noFill/>
          <a:ln w="9525">
            <a:noFill/>
            <a:miter lim="800000"/>
            <a:headEnd/>
            <a:tailEnd/>
          </a:ln>
        </p:spPr>
        <p:txBody>
          <a:bodyPr/>
          <a:lstStyle/>
          <a:p>
            <a:pPr algn="ctr"/>
            <a:r>
              <a:rPr lang="en-GB" sz="1000"/>
              <a:t>Asma Al-Sayegh</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8196">
                                            <p:txEl>
                                              <p:pRg st="0" end="0"/>
                                            </p:txEl>
                                          </p:spTgt>
                                        </p:tgtEl>
                                        <p:attrNameLst>
                                          <p:attrName>style.visibility</p:attrName>
                                        </p:attrNameLst>
                                      </p:cBhvr>
                                      <p:to>
                                        <p:strVal val="visible"/>
                                      </p:to>
                                    </p:set>
                                    <p:animEffect transition="in" filter="wedge">
                                      <p:cBhvr>
                                        <p:cTn id="7" dur="2000"/>
                                        <p:tgtEl>
                                          <p:spTgt spid="819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solidFill>
                  <a:srgbClr val="FF0000"/>
                </a:solidFill>
                <a:latin typeface="Comic Sans MS" pitchFamily="66" charset="0"/>
              </a:rPr>
              <a:t>Organization</a:t>
            </a:r>
            <a:endParaRPr lang="ru-RU" b="1" dirty="0">
              <a:solidFill>
                <a:srgbClr val="FF0000"/>
              </a:solidFill>
              <a:latin typeface="Comic Sans MS" pitchFamily="66" charset="0"/>
            </a:endParaRPr>
          </a:p>
        </p:txBody>
      </p:sp>
      <p:sp>
        <p:nvSpPr>
          <p:cNvPr id="3" name="Содержимое 2"/>
          <p:cNvSpPr>
            <a:spLocks noGrp="1"/>
          </p:cNvSpPr>
          <p:nvPr>
            <p:ph idx="1"/>
          </p:nvPr>
        </p:nvSpPr>
        <p:spPr/>
        <p:txBody>
          <a:bodyPr/>
          <a:lstStyle/>
          <a:p>
            <a:r>
              <a:rPr lang="en-US" sz="2000" dirty="0" smtClean="0">
                <a:solidFill>
                  <a:srgbClr val="FFFF00"/>
                </a:solidFill>
              </a:rPr>
              <a:t>My friends and I ride from the very height of the hill like snowballs. We laugh, joke and do not notice the winter cold. Most of all we like to take photos next to funny figures of colorful cartoon characters. I believe that the winter holidays are the most unforgettable and fun.</a:t>
            </a:r>
            <a:endParaRPr lang="ru-RU" sz="2000" dirty="0" smtClean="0">
              <a:solidFill>
                <a:srgbClr val="FFFF00"/>
              </a:solidFill>
            </a:endParaRPr>
          </a:p>
          <a:p>
            <a:pPr>
              <a:buNone/>
            </a:pPr>
            <a:r>
              <a:rPr lang="ru-RU" dirty="0" smtClean="0">
                <a:solidFill>
                  <a:srgbClr val="FFFF00"/>
                </a:solidFill>
              </a:rPr>
              <a:t> </a:t>
            </a:r>
          </a:p>
          <a:p>
            <a:endParaRPr lang="ru-RU" dirty="0">
              <a:solidFill>
                <a:srgbClr val="FFFF00"/>
              </a:solidFill>
            </a:endParaRPr>
          </a:p>
        </p:txBody>
      </p:sp>
      <p:pic>
        <p:nvPicPr>
          <p:cNvPr id="5" name="Picture 2" descr="C:\Users\Aliya\Desktop\Алия\2 февраля 2018 семинар по анг яз\IMG_2755.JPG"/>
          <p:cNvPicPr>
            <a:picLocks noChangeAspect="1" noChangeArrowheads="1"/>
          </p:cNvPicPr>
          <p:nvPr/>
        </p:nvPicPr>
        <p:blipFill>
          <a:blip r:embed="rId2" cstate="print"/>
          <a:srcRect/>
          <a:stretch>
            <a:fillRect/>
          </a:stretch>
        </p:blipFill>
        <p:spPr bwMode="auto">
          <a:xfrm>
            <a:off x="899592" y="3140967"/>
            <a:ext cx="4896544" cy="3264363"/>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solidFill>
                  <a:srgbClr val="FF0000"/>
                </a:solidFill>
                <a:latin typeface="Comic Sans MS" pitchFamily="66" charset="0"/>
              </a:rPr>
              <a:t>Voice</a:t>
            </a:r>
            <a:endParaRPr lang="ru-RU" dirty="0">
              <a:solidFill>
                <a:srgbClr val="FF0000"/>
              </a:solidFill>
              <a:latin typeface="Comic Sans MS" pitchFamily="66" charset="0"/>
            </a:endParaRPr>
          </a:p>
        </p:txBody>
      </p:sp>
      <p:sp>
        <p:nvSpPr>
          <p:cNvPr id="5" name="Содержимое 4"/>
          <p:cNvSpPr>
            <a:spLocks noGrp="1"/>
          </p:cNvSpPr>
          <p:nvPr>
            <p:ph idx="1"/>
          </p:nvPr>
        </p:nvSpPr>
        <p:spPr/>
        <p:txBody>
          <a:bodyPr/>
          <a:lstStyle/>
          <a:p>
            <a:endParaRPr lang="ru-RU"/>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en-US" b="1" dirty="0" smtClean="0">
                <a:solidFill>
                  <a:srgbClr val="FF0000"/>
                </a:solidFill>
              </a:rPr>
              <a:t>Word choice</a:t>
            </a:r>
          </a:p>
          <a:p>
            <a:r>
              <a:rPr lang="en-US" b="1" dirty="0" smtClean="0">
                <a:solidFill>
                  <a:srgbClr val="FF0000"/>
                </a:solidFill>
              </a:rPr>
              <a:t>Sentence fluency</a:t>
            </a:r>
          </a:p>
          <a:p>
            <a:r>
              <a:rPr lang="en-US" b="1" dirty="0" smtClean="0">
                <a:solidFill>
                  <a:srgbClr val="FF0000"/>
                </a:solidFill>
              </a:rPr>
              <a:t>Conventions</a:t>
            </a:r>
          </a:p>
          <a:p>
            <a:endParaRPr lang="en-US" dirty="0" smtClean="0">
              <a:solidFill>
                <a:srgbClr val="FF0000"/>
              </a:solidFill>
            </a:endParaRPr>
          </a:p>
          <a:p>
            <a:pPr>
              <a:buNone/>
            </a:pPr>
            <a:r>
              <a:rPr lang="en-US" b="1" dirty="0" smtClean="0">
                <a:solidFill>
                  <a:srgbClr val="00B050"/>
                </a:solidFill>
              </a:rPr>
              <a:t>3 students act as experts, analyzing, evaluating the work of groups</a:t>
            </a:r>
            <a:endParaRPr lang="ru-RU" b="1" dirty="0">
              <a:solidFill>
                <a:srgbClr val="00B050"/>
              </a:solidFill>
            </a:endParaRPr>
          </a:p>
        </p:txBody>
      </p:sp>
      <p:sp>
        <p:nvSpPr>
          <p:cNvPr id="4" name="Правая фигурная скобка 3"/>
          <p:cNvSpPr/>
          <p:nvPr/>
        </p:nvSpPr>
        <p:spPr>
          <a:xfrm>
            <a:off x="3851920" y="1772816"/>
            <a:ext cx="576064" cy="172819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b="1" dirty="0">
              <a:solidFill>
                <a:srgbClr val="FF00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3"/>
          <p:cNvSpPr>
            <a:spLocks noGrp="1" noChangeArrowheads="1"/>
          </p:cNvSpPr>
          <p:nvPr>
            <p:ph type="body" idx="1"/>
          </p:nvPr>
        </p:nvSpPr>
        <p:spPr/>
        <p:txBody>
          <a:bodyPr/>
          <a:lstStyle/>
          <a:p>
            <a:pPr eaLnBrk="1" hangingPunct="1">
              <a:lnSpc>
                <a:spcPct val="140000"/>
              </a:lnSpc>
              <a:buFontTx/>
              <a:buNone/>
            </a:pPr>
            <a:r>
              <a:rPr lang="en-GB" dirty="0" smtClean="0">
                <a:latin typeface="Lydian BT" pitchFamily="66" charset="0"/>
              </a:rPr>
              <a:t> </a:t>
            </a:r>
            <a:r>
              <a:rPr lang="en-GB" b="1" dirty="0" smtClean="0">
                <a:solidFill>
                  <a:srgbClr val="FFFF00"/>
                </a:solidFill>
                <a:latin typeface="Comic Sans MS" pitchFamily="66" charset="0"/>
              </a:rPr>
              <a:t>The 6-trait writing model is a way to assess and teach writing. </a:t>
            </a:r>
            <a:r>
              <a:rPr lang="en-GB" b="1" dirty="0" smtClean="0">
                <a:solidFill>
                  <a:srgbClr val="FF0000"/>
                </a:solidFill>
                <a:latin typeface="Comic Sans MS" pitchFamily="66" charset="0"/>
              </a:rPr>
              <a:t>This model focuses on 6 qualities seen in outstanding written works</a:t>
            </a:r>
            <a:r>
              <a:rPr lang="en-GB" dirty="0" smtClean="0">
                <a:solidFill>
                  <a:srgbClr val="FF0000"/>
                </a:solidFill>
                <a:latin typeface="Comic Sans MS" pitchFamily="66" charset="0"/>
              </a:rPr>
              <a:t>.</a:t>
            </a:r>
          </a:p>
          <a:p>
            <a:endParaRPr lang="ru-RU" dirty="0" smtClean="0">
              <a:solidFill>
                <a:srgbClr val="FFFF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a:bodyPr>
          <a:lstStyle/>
          <a:p>
            <a:pPr algn="ctr">
              <a:buNone/>
            </a:pPr>
            <a:r>
              <a:rPr lang="en-US" sz="6600" dirty="0" smtClean="0">
                <a:solidFill>
                  <a:srgbClr val="00B050"/>
                </a:solidFill>
              </a:rPr>
              <a:t>Thank you for your attention</a:t>
            </a:r>
            <a:endParaRPr lang="ru-RU" sz="6600" dirty="0">
              <a:solidFill>
                <a:srgbClr val="00B05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76672"/>
            <a:ext cx="8229600" cy="5649491"/>
          </a:xfrm>
        </p:spPr>
        <p:txBody>
          <a:bodyPr>
            <a:normAutofit lnSpcReduction="10000"/>
          </a:bodyPr>
          <a:lstStyle/>
          <a:p>
            <a:pPr>
              <a:buFont typeface="Wingdings" pitchFamily="2" charset="2"/>
              <a:buChar char="Ø"/>
            </a:pPr>
            <a:r>
              <a:rPr lang="en-US" dirty="0" smtClean="0">
                <a:solidFill>
                  <a:schemeClr val="bg1"/>
                </a:solidFill>
              </a:rPr>
              <a:t>non-compliance with the level of the official letter.</a:t>
            </a:r>
          </a:p>
          <a:p>
            <a:pPr>
              <a:buFont typeface="Wingdings" pitchFamily="2" charset="2"/>
              <a:buChar char="Ø"/>
            </a:pPr>
            <a:endParaRPr lang="en-US" dirty="0" smtClean="0">
              <a:solidFill>
                <a:schemeClr val="bg1"/>
              </a:solidFill>
            </a:endParaRPr>
          </a:p>
          <a:p>
            <a:pPr>
              <a:buFont typeface="Wingdings" pitchFamily="2" charset="2"/>
              <a:buChar char="Ø"/>
            </a:pPr>
            <a:r>
              <a:rPr lang="en-US" dirty="0" smtClean="0">
                <a:solidFill>
                  <a:schemeClr val="bg1"/>
                </a:solidFill>
              </a:rPr>
              <a:t>do not always understand the difference between an essay and an article, an autobiography from a resume, email and message</a:t>
            </a:r>
          </a:p>
          <a:p>
            <a:pPr>
              <a:buFont typeface="Wingdings" pitchFamily="2" charset="2"/>
              <a:buChar char="Ø"/>
            </a:pPr>
            <a:endParaRPr lang="en-US" dirty="0" smtClean="0">
              <a:solidFill>
                <a:schemeClr val="bg1"/>
              </a:solidFill>
            </a:endParaRPr>
          </a:p>
          <a:p>
            <a:pPr>
              <a:buFont typeface="Wingdings" pitchFamily="2" charset="2"/>
              <a:buChar char="Ø"/>
            </a:pPr>
            <a:r>
              <a:rPr lang="en-US" dirty="0" smtClean="0">
                <a:solidFill>
                  <a:schemeClr val="bg1"/>
                </a:solidFill>
              </a:rPr>
              <a:t>do not demonstrate the variety of means of connectedness of speech (lack of colorful speech, its imagery)</a:t>
            </a:r>
          </a:p>
          <a:p>
            <a:endParaRPr lang="ru-RU"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solidFill>
                  <a:srgbClr val="FF0000"/>
                </a:solidFill>
              </a:rPr>
              <a:t>Common writing errors</a:t>
            </a:r>
            <a:endParaRPr lang="ru-RU" b="1" dirty="0">
              <a:solidFill>
                <a:srgbClr val="FF0000"/>
              </a:solidFill>
            </a:endParaRPr>
          </a:p>
        </p:txBody>
      </p:sp>
      <p:sp>
        <p:nvSpPr>
          <p:cNvPr id="3" name="Содержимое 2"/>
          <p:cNvSpPr>
            <a:spLocks noGrp="1"/>
          </p:cNvSpPr>
          <p:nvPr>
            <p:ph idx="1"/>
          </p:nvPr>
        </p:nvSpPr>
        <p:spPr/>
        <p:txBody>
          <a:bodyPr/>
          <a:lstStyle/>
          <a:p>
            <a:r>
              <a:rPr lang="en-US" dirty="0" smtClean="0">
                <a:solidFill>
                  <a:srgbClr val="FF0000"/>
                </a:solidFill>
              </a:rPr>
              <a:t>Spelling mistakes</a:t>
            </a:r>
          </a:p>
          <a:p>
            <a:r>
              <a:rPr lang="en-US" dirty="0" smtClean="0">
                <a:solidFill>
                  <a:srgbClr val="FF0000"/>
                </a:solidFill>
              </a:rPr>
              <a:t>Violation of logic in writing thoughts</a:t>
            </a:r>
          </a:p>
          <a:p>
            <a:r>
              <a:rPr lang="en-US" dirty="0" smtClean="0">
                <a:solidFill>
                  <a:srgbClr val="FF0000"/>
                </a:solidFill>
              </a:rPr>
              <a:t>Lexical and grammatical mistakes</a:t>
            </a:r>
          </a:p>
          <a:p>
            <a:r>
              <a:rPr lang="en-US" dirty="0" smtClean="0">
                <a:solidFill>
                  <a:srgbClr val="FF0000"/>
                </a:solidFill>
              </a:rPr>
              <a:t>Lack of accuracy in calligraphy</a:t>
            </a:r>
          </a:p>
          <a:p>
            <a:r>
              <a:rPr lang="en-US" dirty="0" smtClean="0">
                <a:solidFill>
                  <a:srgbClr val="FF0000"/>
                </a:solidFill>
              </a:rPr>
              <a:t>Empty outstanding task</a:t>
            </a:r>
            <a:endParaRPr lang="ru-RU"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a:bodyPr>
          <a:lstStyle/>
          <a:p>
            <a:pPr>
              <a:buNone/>
            </a:pPr>
            <a:r>
              <a:rPr lang="en-US" sz="3600" b="1" dirty="0" smtClean="0">
                <a:solidFill>
                  <a:srgbClr val="FF0000"/>
                </a:solidFill>
              </a:rPr>
              <a:t>Aim:</a:t>
            </a:r>
            <a:r>
              <a:rPr lang="en-US" sz="3600" dirty="0" smtClean="0">
                <a:solidFill>
                  <a:srgbClr val="FF0000"/>
                </a:solidFill>
              </a:rPr>
              <a:t> </a:t>
            </a:r>
            <a:r>
              <a:rPr lang="en-US" sz="3600" b="1" dirty="0" smtClean="0">
                <a:solidFill>
                  <a:srgbClr val="FFFF00"/>
                </a:solidFill>
              </a:rPr>
              <a:t>find and reveal possible directions, the general idea of organizing writing</a:t>
            </a:r>
          </a:p>
          <a:p>
            <a:pPr>
              <a:buNone/>
            </a:pPr>
            <a:r>
              <a:rPr lang="en-US" sz="3600" b="1" dirty="0" smtClean="0">
                <a:solidFill>
                  <a:srgbClr val="FF0000"/>
                </a:solidFill>
              </a:rPr>
              <a:t>Objectives: </a:t>
            </a:r>
          </a:p>
          <a:p>
            <a:pPr>
              <a:buNone/>
            </a:pPr>
            <a:r>
              <a:rPr lang="en-US" sz="3600" b="1" dirty="0" smtClean="0">
                <a:solidFill>
                  <a:srgbClr val="FFFF00"/>
                </a:solidFill>
              </a:rPr>
              <a:t>- to study the process of teaching writing at the middle stage of training</a:t>
            </a:r>
          </a:p>
          <a:p>
            <a:pPr>
              <a:buNone/>
            </a:pPr>
            <a:r>
              <a:rPr lang="en-US" sz="3600" b="1" dirty="0" smtClean="0">
                <a:solidFill>
                  <a:srgbClr val="FFFF00"/>
                </a:solidFill>
              </a:rPr>
              <a:t>- put together teaching methods of writing</a:t>
            </a:r>
            <a:endParaRPr lang="ru-RU" sz="3600" b="1" dirty="0">
              <a:solidFill>
                <a:srgbClr val="FFFF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GB" dirty="0" smtClean="0">
                <a:solidFill>
                  <a:srgbClr val="99FF66"/>
                </a:solidFill>
                <a:latin typeface="Comic Sans MS" pitchFamily="66" charset="0"/>
              </a:rPr>
              <a:t>The Writing Process</a:t>
            </a:r>
            <a:endParaRPr lang="ru-RU" dirty="0"/>
          </a:p>
        </p:txBody>
      </p:sp>
      <p:sp>
        <p:nvSpPr>
          <p:cNvPr id="3" name="Содержимое 2"/>
          <p:cNvSpPr>
            <a:spLocks noGrp="1"/>
          </p:cNvSpPr>
          <p:nvPr>
            <p:ph idx="1"/>
          </p:nvPr>
        </p:nvSpPr>
        <p:spPr/>
        <p:txBody>
          <a:bodyPr>
            <a:normAutofit/>
          </a:bodyPr>
          <a:lstStyle/>
          <a:p>
            <a:pPr>
              <a:lnSpc>
                <a:spcPct val="150000"/>
              </a:lnSpc>
            </a:pPr>
            <a:r>
              <a:rPr lang="en-GB" sz="4000" b="1" dirty="0" smtClean="0">
                <a:solidFill>
                  <a:srgbClr val="FFFF00"/>
                </a:solidFill>
                <a:latin typeface="Comic Sans MS" pitchFamily="66" charset="0"/>
              </a:rPr>
              <a:t>To help students learn and assess writing introduce </a:t>
            </a:r>
          </a:p>
          <a:p>
            <a:pPr>
              <a:lnSpc>
                <a:spcPct val="150000"/>
              </a:lnSpc>
              <a:buNone/>
            </a:pPr>
            <a:r>
              <a:rPr lang="en-GB" sz="4000" b="1" dirty="0" smtClean="0">
                <a:solidFill>
                  <a:srgbClr val="FFFF00"/>
                </a:solidFill>
                <a:latin typeface="Comic Sans MS" pitchFamily="66" charset="0"/>
              </a:rPr>
              <a:t>   </a:t>
            </a:r>
            <a:r>
              <a:rPr lang="en-GB" sz="4000" b="1" dirty="0" smtClean="0">
                <a:solidFill>
                  <a:srgbClr val="FF0000"/>
                </a:solidFill>
                <a:latin typeface="Comic Sans MS" pitchFamily="66" charset="0"/>
              </a:rPr>
              <a:t>The 6 – traits writing model.</a:t>
            </a:r>
          </a:p>
          <a:p>
            <a:pPr>
              <a:lnSpc>
                <a:spcPct val="150000"/>
              </a:lnSpc>
            </a:pPr>
            <a:endParaRPr lang="ru-RU" sz="4000" b="1" dirty="0">
              <a:solidFill>
                <a:srgbClr val="FF0000"/>
              </a:solidFill>
            </a:endParaRPr>
          </a:p>
        </p:txBody>
      </p:sp>
      <p:pic>
        <p:nvPicPr>
          <p:cNvPr id="4" name="Picture 3" descr="AE000058"/>
          <p:cNvPicPr>
            <a:picLocks noChangeAspect="1" noChangeArrowheads="1"/>
          </p:cNvPicPr>
          <p:nvPr/>
        </p:nvPicPr>
        <p:blipFill>
          <a:blip r:embed="rId2" cstate="print"/>
          <a:srcRect/>
          <a:stretch>
            <a:fillRect/>
          </a:stretch>
        </p:blipFill>
        <p:spPr bwMode="auto">
          <a:xfrm>
            <a:off x="6228184" y="4509120"/>
            <a:ext cx="1814513" cy="18288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solidFill>
                  <a:srgbClr val="FF0000"/>
                </a:solidFill>
                <a:latin typeface="Comic Sans MS" pitchFamily="66" charset="0"/>
              </a:rPr>
              <a:t>The 6 traits of writing</a:t>
            </a:r>
            <a:endParaRPr lang="ru-RU" dirty="0">
              <a:solidFill>
                <a:srgbClr val="FF0000"/>
              </a:solidFill>
              <a:latin typeface="Comic Sans MS" pitchFamily="66" charset="0"/>
            </a:endParaRPr>
          </a:p>
        </p:txBody>
      </p:sp>
      <p:sp>
        <p:nvSpPr>
          <p:cNvPr id="3" name="Содержимое 2"/>
          <p:cNvSpPr>
            <a:spLocks noGrp="1"/>
          </p:cNvSpPr>
          <p:nvPr>
            <p:ph idx="1"/>
          </p:nvPr>
        </p:nvSpPr>
        <p:spPr/>
        <p:txBody>
          <a:bodyPr/>
          <a:lstStyle/>
          <a:p>
            <a:r>
              <a:rPr lang="en-US" dirty="0" smtClean="0">
                <a:solidFill>
                  <a:srgbClr val="00B050"/>
                </a:solidFill>
              </a:rPr>
              <a:t>Idea</a:t>
            </a:r>
          </a:p>
          <a:p>
            <a:r>
              <a:rPr lang="en-US" dirty="0" smtClean="0">
                <a:solidFill>
                  <a:srgbClr val="00B050"/>
                </a:solidFill>
              </a:rPr>
              <a:t>Organization</a:t>
            </a:r>
          </a:p>
          <a:p>
            <a:r>
              <a:rPr lang="en-US" dirty="0" smtClean="0">
                <a:solidFill>
                  <a:srgbClr val="00B050"/>
                </a:solidFill>
              </a:rPr>
              <a:t>Voice</a:t>
            </a:r>
          </a:p>
          <a:p>
            <a:r>
              <a:rPr lang="en-US" dirty="0" smtClean="0">
                <a:solidFill>
                  <a:srgbClr val="00B050"/>
                </a:solidFill>
              </a:rPr>
              <a:t>Word choice</a:t>
            </a:r>
          </a:p>
          <a:p>
            <a:r>
              <a:rPr lang="en-US" dirty="0" smtClean="0">
                <a:solidFill>
                  <a:srgbClr val="00B050"/>
                </a:solidFill>
              </a:rPr>
              <a:t>Sentence fluency</a:t>
            </a:r>
          </a:p>
          <a:p>
            <a:r>
              <a:rPr lang="en-US" dirty="0" smtClean="0">
                <a:solidFill>
                  <a:srgbClr val="00B050"/>
                </a:solidFill>
              </a:rPr>
              <a:t>Conventions</a:t>
            </a:r>
            <a:endParaRPr lang="ru-RU" dirty="0">
              <a:solidFill>
                <a:srgbClr val="00B050"/>
              </a:solidFill>
            </a:endParaRPr>
          </a:p>
        </p:txBody>
      </p:sp>
      <p:pic>
        <p:nvPicPr>
          <p:cNvPr id="4" name="Picture 4" descr="BD06631_"/>
          <p:cNvPicPr>
            <a:picLocks noChangeAspect="1" noChangeArrowheads="1"/>
          </p:cNvPicPr>
          <p:nvPr/>
        </p:nvPicPr>
        <p:blipFill>
          <a:blip r:embed="rId2" cstate="print"/>
          <a:srcRect/>
          <a:stretch>
            <a:fillRect/>
          </a:stretch>
        </p:blipFill>
        <p:spPr bwMode="auto">
          <a:xfrm>
            <a:off x="5334000" y="2438400"/>
            <a:ext cx="2644775" cy="2212975"/>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GB" smtClean="0">
                <a:solidFill>
                  <a:srgbClr val="FF99FF"/>
                </a:solidFill>
                <a:latin typeface="Comic Sans MS" pitchFamily="66" charset="0"/>
              </a:rPr>
              <a:t>The six traits include:</a:t>
            </a:r>
          </a:p>
        </p:txBody>
      </p:sp>
      <p:sp>
        <p:nvSpPr>
          <p:cNvPr id="20483" name="Rectangle 3"/>
          <p:cNvSpPr>
            <a:spLocks noGrp="1" noChangeArrowheads="1"/>
          </p:cNvSpPr>
          <p:nvPr>
            <p:ph type="body" idx="1"/>
          </p:nvPr>
        </p:nvSpPr>
        <p:spPr>
          <a:xfrm>
            <a:off x="457200" y="1600200"/>
            <a:ext cx="7386638" cy="3705225"/>
          </a:xfrm>
        </p:spPr>
        <p:txBody>
          <a:bodyPr>
            <a:normAutofit lnSpcReduction="10000"/>
          </a:bodyPr>
          <a:lstStyle/>
          <a:p>
            <a:pPr indent="382588" eaLnBrk="1" hangingPunct="1">
              <a:lnSpc>
                <a:spcPct val="150000"/>
              </a:lnSpc>
              <a:buSzPct val="85000"/>
              <a:buFont typeface="Wingdings" pitchFamily="2" charset="2"/>
              <a:buAutoNum type="arabicPeriod"/>
            </a:pPr>
            <a:r>
              <a:rPr lang="en-GB" dirty="0" smtClean="0">
                <a:solidFill>
                  <a:srgbClr val="FF99FF"/>
                </a:solidFill>
                <a:latin typeface="Comic Sans MS" pitchFamily="66" charset="0"/>
                <a:hlinkClick r:id="rId2"/>
              </a:rPr>
              <a:t>Ideas</a:t>
            </a:r>
            <a:r>
              <a:rPr lang="en-GB" dirty="0" smtClean="0">
                <a:solidFill>
                  <a:schemeClr val="hlink"/>
                </a:solidFill>
                <a:latin typeface="Comic Sans MS" pitchFamily="66" charset="0"/>
              </a:rPr>
              <a:t>:</a:t>
            </a:r>
            <a:r>
              <a:rPr lang="en-GB" dirty="0" smtClean="0">
                <a:latin typeface="Comic Sans MS" pitchFamily="66" charset="0"/>
              </a:rPr>
              <a:t> </a:t>
            </a:r>
            <a:r>
              <a:rPr lang="en-GB" dirty="0" smtClean="0">
                <a:solidFill>
                  <a:schemeClr val="bg1"/>
                </a:solidFill>
                <a:latin typeface="Comic Sans MS" pitchFamily="66" charset="0"/>
              </a:rPr>
              <a:t>The content, or main theme. Can be looked at as the heart of the message.</a:t>
            </a:r>
            <a:r>
              <a:rPr lang="en-GB" b="1" dirty="0" smtClean="0">
                <a:solidFill>
                  <a:schemeClr val="bg1"/>
                </a:solidFill>
                <a:latin typeface="Comic Sans MS" pitchFamily="66" charset="0"/>
              </a:rPr>
              <a:t> </a:t>
            </a:r>
          </a:p>
          <a:p>
            <a:pPr indent="382588" eaLnBrk="1" hangingPunct="1">
              <a:buFontTx/>
              <a:buNone/>
            </a:pPr>
            <a:endParaRPr lang="en-US" sz="2800" dirty="0" smtClean="0">
              <a:latin typeface="Kristen ITC" pitchFamily="66" charset="0"/>
            </a:endParaRPr>
          </a:p>
          <a:p>
            <a:pPr indent="382588" algn="ctr" eaLnBrk="1" hangingPunct="1">
              <a:buFontTx/>
              <a:buNone/>
            </a:pPr>
            <a:r>
              <a:rPr lang="en-US" sz="2800" dirty="0" smtClean="0">
                <a:solidFill>
                  <a:srgbClr val="99FF66"/>
                </a:solidFill>
                <a:latin typeface="Kristen ITC" pitchFamily="66" charset="0"/>
              </a:rPr>
              <a:t>Don’t  choose too broad topic.  </a:t>
            </a:r>
          </a:p>
          <a:p>
            <a:pPr indent="382588" algn="ctr" eaLnBrk="1" hangingPunct="1">
              <a:buFontTx/>
              <a:buNone/>
            </a:pPr>
            <a:r>
              <a:rPr lang="en-US" sz="2800" dirty="0" smtClean="0">
                <a:solidFill>
                  <a:srgbClr val="99FF66"/>
                </a:solidFill>
                <a:latin typeface="Kristen ITC" pitchFamily="66" charset="0"/>
              </a:rPr>
              <a:t>Look for details.</a:t>
            </a:r>
          </a:p>
          <a:p>
            <a:pPr indent="382588" eaLnBrk="1" hangingPunct="1">
              <a:lnSpc>
                <a:spcPct val="150000"/>
              </a:lnSpc>
              <a:buSzPct val="85000"/>
              <a:buFont typeface="Wingdings" pitchFamily="2" charset="2"/>
              <a:buNone/>
            </a:pPr>
            <a:endParaRPr lang="en-GB" b="1" dirty="0" smtClean="0">
              <a:solidFill>
                <a:srgbClr val="99FF66"/>
              </a:solidFill>
              <a:latin typeface="Comic Sans MS" pitchFamily="66" charset="0"/>
            </a:endParaRPr>
          </a:p>
          <a:p>
            <a:pPr indent="382588" eaLnBrk="1" hangingPunct="1">
              <a:lnSpc>
                <a:spcPct val="170000"/>
              </a:lnSpc>
              <a:buSzPct val="85000"/>
              <a:buFont typeface="Wingdings" pitchFamily="2" charset="2"/>
              <a:buChar char="l"/>
            </a:pPr>
            <a:endParaRPr lang="en-GB" b="1" dirty="0" smtClean="0">
              <a:latin typeface="Comic Sans MS" pitchFamily="66" charset="0"/>
              <a:hlinkClick r:id="rId3"/>
            </a:endParaRPr>
          </a:p>
          <a:p>
            <a:pPr indent="382588" eaLnBrk="1" hangingPunct="1">
              <a:buFontTx/>
              <a:buNone/>
            </a:pPr>
            <a:endParaRPr lang="en-GB" sz="3600" b="1" dirty="0" smtClean="0">
              <a:latin typeface="Lydian BT" pitchFamily="66" charset="0"/>
            </a:endParaRPr>
          </a:p>
        </p:txBody>
      </p:sp>
      <p:pic>
        <p:nvPicPr>
          <p:cNvPr id="14340" name="Picture 4" descr="idea"/>
          <p:cNvPicPr>
            <a:picLocks noChangeAspect="1" noChangeArrowheads="1" noCrop="1"/>
          </p:cNvPicPr>
          <p:nvPr/>
        </p:nvPicPr>
        <p:blipFill>
          <a:blip r:embed="rId4" cstate="print"/>
          <a:srcRect/>
          <a:stretch>
            <a:fillRect/>
          </a:stretch>
        </p:blipFill>
        <p:spPr bwMode="auto">
          <a:xfrm>
            <a:off x="0" y="3200400"/>
            <a:ext cx="2057400" cy="3657600"/>
          </a:xfrm>
          <a:prstGeom prst="rect">
            <a:avLst/>
          </a:prstGeom>
          <a:noFill/>
          <a:ln w="9525">
            <a:noFill/>
            <a:miter lim="800000"/>
            <a:headEnd/>
            <a:tailEnd/>
          </a:ln>
        </p:spPr>
      </p:pic>
      <p:sp>
        <p:nvSpPr>
          <p:cNvPr id="14341" name="Footer Placeholder 6"/>
          <p:cNvSpPr>
            <a:spLocks noGrp="1"/>
          </p:cNvSpPr>
          <p:nvPr>
            <p:ph type="ftr" sz="quarter" idx="11"/>
          </p:nvPr>
        </p:nvSpPr>
        <p:spPr>
          <a:noFill/>
        </p:spPr>
        <p:txBody>
          <a:bodyPr/>
          <a:lstStyle/>
          <a:p>
            <a:r>
              <a:rPr lang="en-GB" smtClean="0">
                <a:latin typeface="Arial" charset="0"/>
                <a:cs typeface="Arial" charset="0"/>
              </a:rPr>
              <a:t>Asma Al-Sayegh</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 calcmode="lin" valueType="num">
                                      <p:cBhvr additive="base">
                                        <p:cTn id="7" dur="2000" fill="hold"/>
                                        <p:tgtEl>
                                          <p:spTgt spid="20483">
                                            <p:txEl>
                                              <p:pRg st="0" end="0"/>
                                            </p:txEl>
                                          </p:spTgt>
                                        </p:tgtEl>
                                        <p:attrNameLst>
                                          <p:attrName>ppt_x</p:attrName>
                                        </p:attrNameLst>
                                      </p:cBhvr>
                                      <p:tavLst>
                                        <p:tav tm="0">
                                          <p:val>
                                            <p:strVal val="1+#ppt_w/2"/>
                                          </p:val>
                                        </p:tav>
                                        <p:tav tm="100000">
                                          <p:val>
                                            <p:strVal val="#ppt_x"/>
                                          </p:val>
                                        </p:tav>
                                      </p:tavLst>
                                    </p:anim>
                                    <p:anim calcmode="lin" valueType="num">
                                      <p:cBhvr additive="base">
                                        <p:cTn id="8" dur="2000" fill="hold"/>
                                        <p:tgtEl>
                                          <p:spTgt spid="2048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0483">
                                            <p:txEl>
                                              <p:pRg st="2" end="2"/>
                                            </p:txEl>
                                          </p:spTgt>
                                        </p:tgtEl>
                                        <p:attrNameLst>
                                          <p:attrName>style.visibility</p:attrName>
                                        </p:attrNameLst>
                                      </p:cBhvr>
                                      <p:to>
                                        <p:strVal val="visible"/>
                                      </p:to>
                                    </p:set>
                                    <p:anim calcmode="lin" valueType="num">
                                      <p:cBhvr additive="base">
                                        <p:cTn id="13" dur="2000" fill="hold"/>
                                        <p:tgtEl>
                                          <p:spTgt spid="20483">
                                            <p:txEl>
                                              <p:pRg st="2" end="2"/>
                                            </p:txEl>
                                          </p:spTgt>
                                        </p:tgtEl>
                                        <p:attrNameLst>
                                          <p:attrName>ppt_x</p:attrName>
                                        </p:attrNameLst>
                                      </p:cBhvr>
                                      <p:tavLst>
                                        <p:tav tm="0">
                                          <p:val>
                                            <p:strVal val="1+#ppt_w/2"/>
                                          </p:val>
                                        </p:tav>
                                        <p:tav tm="100000">
                                          <p:val>
                                            <p:strVal val="#ppt_x"/>
                                          </p:val>
                                        </p:tav>
                                      </p:tavLst>
                                    </p:anim>
                                    <p:anim calcmode="lin" valueType="num">
                                      <p:cBhvr additive="base">
                                        <p:cTn id="14" dur="2000" fill="hold"/>
                                        <p:tgtEl>
                                          <p:spTgt spid="20483">
                                            <p:txEl>
                                              <p:pRg st="2" end="2"/>
                                            </p:txEl>
                                          </p:spTgt>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20483">
                                            <p:txEl>
                                              <p:pRg st="3" end="3"/>
                                            </p:txEl>
                                          </p:spTgt>
                                        </p:tgtEl>
                                        <p:attrNameLst>
                                          <p:attrName>style.visibility</p:attrName>
                                        </p:attrNameLst>
                                      </p:cBhvr>
                                      <p:to>
                                        <p:strVal val="visible"/>
                                      </p:to>
                                    </p:set>
                                    <p:anim calcmode="lin" valueType="num">
                                      <p:cBhvr additive="base">
                                        <p:cTn id="17" dur="2000" fill="hold"/>
                                        <p:tgtEl>
                                          <p:spTgt spid="20483">
                                            <p:txEl>
                                              <p:pRg st="3" end="3"/>
                                            </p:txEl>
                                          </p:spTgt>
                                        </p:tgtEl>
                                        <p:attrNameLst>
                                          <p:attrName>ppt_x</p:attrName>
                                        </p:attrNameLst>
                                      </p:cBhvr>
                                      <p:tavLst>
                                        <p:tav tm="0">
                                          <p:val>
                                            <p:strVal val="1+#ppt_w/2"/>
                                          </p:val>
                                        </p:tav>
                                        <p:tav tm="100000">
                                          <p:val>
                                            <p:strVal val="#ppt_x"/>
                                          </p:val>
                                        </p:tav>
                                      </p:tavLst>
                                    </p:anim>
                                    <p:anim calcmode="lin" valueType="num">
                                      <p:cBhvr additive="base">
                                        <p:cTn id="18" dur="2000" fill="hold"/>
                                        <p:tgtEl>
                                          <p:spTgt spid="2048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body" idx="1"/>
          </p:nvPr>
        </p:nvSpPr>
        <p:spPr>
          <a:xfrm>
            <a:off x="457200" y="1828800"/>
            <a:ext cx="8229600" cy="4525963"/>
          </a:xfrm>
        </p:spPr>
        <p:txBody>
          <a:bodyPr/>
          <a:lstStyle/>
          <a:p>
            <a:pPr marL="609600" indent="-609600" eaLnBrk="1" hangingPunct="1">
              <a:lnSpc>
                <a:spcPct val="170000"/>
              </a:lnSpc>
              <a:buSzPct val="85000"/>
              <a:buFont typeface="Wingdings" pitchFamily="2" charset="2"/>
              <a:buAutoNum type="arabicPeriod" startAt="2"/>
            </a:pPr>
            <a:r>
              <a:rPr lang="en-GB" dirty="0" smtClean="0">
                <a:latin typeface="Comic Sans MS" pitchFamily="66" charset="0"/>
                <a:hlinkClick r:id="rId2"/>
              </a:rPr>
              <a:t>Organization</a:t>
            </a:r>
            <a:r>
              <a:rPr lang="en-GB" dirty="0" smtClean="0">
                <a:solidFill>
                  <a:schemeClr val="bg1"/>
                </a:solidFill>
                <a:latin typeface="Comic Sans MS" pitchFamily="66" charset="0"/>
              </a:rPr>
              <a:t>: The internal structure of the writing.</a:t>
            </a:r>
          </a:p>
          <a:p>
            <a:pPr marL="609600" indent="-609600" algn="ctr" eaLnBrk="1" hangingPunct="1">
              <a:lnSpc>
                <a:spcPct val="150000"/>
              </a:lnSpc>
              <a:buSzPct val="85000"/>
              <a:buFont typeface="Wingdings" pitchFamily="2" charset="2"/>
              <a:buNone/>
            </a:pPr>
            <a:endParaRPr lang="en-US" dirty="0" smtClean="0">
              <a:solidFill>
                <a:srgbClr val="99FF66"/>
              </a:solidFill>
              <a:latin typeface="Kristen ITC" pitchFamily="66" charset="0"/>
            </a:endParaRPr>
          </a:p>
          <a:p>
            <a:pPr marL="609600" indent="-609600" eaLnBrk="1" hangingPunct="1">
              <a:lnSpc>
                <a:spcPct val="170000"/>
              </a:lnSpc>
              <a:buSzPct val="85000"/>
              <a:buFont typeface="Wingdings" pitchFamily="2" charset="2"/>
              <a:buNone/>
            </a:pPr>
            <a:r>
              <a:rPr lang="en-US" dirty="0" smtClean="0">
                <a:solidFill>
                  <a:srgbClr val="99FF66"/>
                </a:solidFill>
                <a:latin typeface="Kristen ITC" pitchFamily="66" charset="0"/>
              </a:rPr>
              <a:t>Good organization helps the reader understands the writer’s message.</a:t>
            </a:r>
            <a:endParaRPr lang="en-GB" dirty="0" smtClean="0">
              <a:solidFill>
                <a:srgbClr val="99FF66"/>
              </a:solidFill>
              <a:latin typeface="Kristen ITC" pitchFamily="66" charset="0"/>
            </a:endParaRPr>
          </a:p>
          <a:p>
            <a:pPr marL="609600" indent="-609600" algn="ctr" eaLnBrk="1" hangingPunct="1">
              <a:lnSpc>
                <a:spcPct val="170000"/>
              </a:lnSpc>
              <a:buSzPct val="85000"/>
              <a:buFont typeface="Wingdings" pitchFamily="2" charset="2"/>
              <a:buNone/>
            </a:pPr>
            <a:endParaRPr lang="en-US" sz="2800" dirty="0" smtClean="0">
              <a:solidFill>
                <a:srgbClr val="99FF66"/>
              </a:solidFill>
              <a:latin typeface="Kristen ITC" pitchFamily="66" charset="0"/>
            </a:endParaRPr>
          </a:p>
        </p:txBody>
      </p:sp>
      <p:sp>
        <p:nvSpPr>
          <p:cNvPr id="15363" name="Rectangle 3"/>
          <p:cNvSpPr>
            <a:spLocks noGrp="1" noRot="1" noChangeArrowheads="1"/>
          </p:cNvSpPr>
          <p:nvPr>
            <p:ph type="title"/>
          </p:nvPr>
        </p:nvSpPr>
        <p:spPr>
          <a:xfrm>
            <a:off x="0" y="228600"/>
            <a:ext cx="8229600" cy="1143000"/>
          </a:xfrm>
          <a:noFill/>
        </p:spPr>
        <p:txBody>
          <a:bodyPr/>
          <a:lstStyle/>
          <a:p>
            <a:pPr eaLnBrk="1" hangingPunct="1"/>
            <a:r>
              <a:rPr lang="en-GB" smtClean="0">
                <a:solidFill>
                  <a:srgbClr val="FF99FF"/>
                </a:solidFill>
                <a:latin typeface="Comic Sans MS" pitchFamily="66" charset="0"/>
              </a:rPr>
              <a:t>The six traits include:</a:t>
            </a:r>
          </a:p>
        </p:txBody>
      </p:sp>
      <p:pic>
        <p:nvPicPr>
          <p:cNvPr id="15364" name="Picture 4" descr="FOC03384"/>
          <p:cNvPicPr>
            <a:picLocks noChangeAspect="1" noChangeArrowheads="1"/>
          </p:cNvPicPr>
          <p:nvPr/>
        </p:nvPicPr>
        <p:blipFill>
          <a:blip r:embed="rId3" cstate="print"/>
          <a:srcRect/>
          <a:stretch>
            <a:fillRect/>
          </a:stretch>
        </p:blipFill>
        <p:spPr bwMode="auto">
          <a:xfrm>
            <a:off x="7239000" y="2667000"/>
            <a:ext cx="1636713" cy="1752600"/>
          </a:xfrm>
          <a:prstGeom prst="rect">
            <a:avLst/>
          </a:prstGeom>
          <a:noFill/>
          <a:ln w="9525">
            <a:noFill/>
            <a:miter lim="800000"/>
            <a:headEnd/>
            <a:tailEnd/>
          </a:ln>
        </p:spPr>
      </p:pic>
      <p:sp>
        <p:nvSpPr>
          <p:cNvPr id="15365" name="Footer Placeholder 6"/>
          <p:cNvSpPr>
            <a:spLocks noGrp="1"/>
          </p:cNvSpPr>
          <p:nvPr>
            <p:ph type="ftr" sz="quarter" idx="11"/>
          </p:nvPr>
        </p:nvSpPr>
        <p:spPr>
          <a:noFill/>
        </p:spPr>
        <p:txBody>
          <a:bodyPr/>
          <a:lstStyle/>
          <a:p>
            <a:endParaRPr lang="en-GB" dirty="0" smtClean="0">
              <a:latin typeface="Arial" charset="0"/>
              <a:cs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1506">
                                            <p:txEl>
                                              <p:pRg st="0" end="0"/>
                                            </p:txEl>
                                          </p:spTgt>
                                        </p:tgtEl>
                                        <p:attrNameLst>
                                          <p:attrName>style.visibility</p:attrName>
                                        </p:attrNameLst>
                                      </p:cBhvr>
                                      <p:to>
                                        <p:strVal val="visible"/>
                                      </p:to>
                                    </p:set>
                                    <p:animEffect transition="in" filter="slide(fromBottom)">
                                      <p:cBhvr>
                                        <p:cTn id="7" dur="500"/>
                                        <p:tgtEl>
                                          <p:spTgt spid="2150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21506">
                                            <p:txEl>
                                              <p:pRg st="2" end="2"/>
                                            </p:txEl>
                                          </p:spTgt>
                                        </p:tgtEl>
                                        <p:attrNameLst>
                                          <p:attrName>style.visibility</p:attrName>
                                        </p:attrNameLst>
                                      </p:cBhvr>
                                      <p:to>
                                        <p:strVal val="visible"/>
                                      </p:to>
                                    </p:set>
                                    <p:animEffect transition="in" filter="slide(fromBottom)">
                                      <p:cBhvr>
                                        <p:cTn id="12" dur="500"/>
                                        <p:tgtEl>
                                          <p:spTgt spid="2150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build="p"/>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TotalTime>
  <Words>636</Words>
  <Application>Microsoft Office PowerPoint</Application>
  <PresentationFormat>Экран (4:3)</PresentationFormat>
  <Paragraphs>93</Paragraphs>
  <Slides>24</Slides>
  <Notes>1</Notes>
  <HiddenSlides>3</HiddenSlides>
  <MMClips>0</MMClips>
  <ScaleCrop>false</ScaleCrop>
  <HeadingPairs>
    <vt:vector size="4" baseType="variant">
      <vt:variant>
        <vt:lpstr>Тема</vt:lpstr>
      </vt:variant>
      <vt:variant>
        <vt:i4>1</vt:i4>
      </vt:variant>
      <vt:variant>
        <vt:lpstr>Заголовки слайдов</vt:lpstr>
      </vt:variant>
      <vt:variant>
        <vt:i4>24</vt:i4>
      </vt:variant>
    </vt:vector>
  </HeadingPairs>
  <TitlesOfParts>
    <vt:vector size="25" baseType="lpstr">
      <vt:lpstr>Тема Office</vt:lpstr>
      <vt:lpstr>Teaching Writing</vt:lpstr>
      <vt:lpstr>Why teach writing? </vt:lpstr>
      <vt:lpstr>Слайд 3</vt:lpstr>
      <vt:lpstr>Common writing errors</vt:lpstr>
      <vt:lpstr>Слайд 5</vt:lpstr>
      <vt:lpstr>The Writing Process</vt:lpstr>
      <vt:lpstr>The 6 traits of writing</vt:lpstr>
      <vt:lpstr>The six traits include:</vt:lpstr>
      <vt:lpstr>The six traits include:</vt:lpstr>
      <vt:lpstr>The six traits include:</vt:lpstr>
      <vt:lpstr>The six traits include:</vt:lpstr>
      <vt:lpstr>The six traits include:</vt:lpstr>
      <vt:lpstr>The six traits include:</vt:lpstr>
      <vt:lpstr>How to teach the Six Traits</vt:lpstr>
      <vt:lpstr>How to teach the Six Traits</vt:lpstr>
      <vt:lpstr>Слайд 16</vt:lpstr>
      <vt:lpstr>Слайд 17</vt:lpstr>
      <vt:lpstr>Слайд 18</vt:lpstr>
      <vt:lpstr>Idea</vt:lpstr>
      <vt:lpstr>Organization</vt:lpstr>
      <vt:lpstr>Voice</vt:lpstr>
      <vt:lpstr>Слайд 22</vt:lpstr>
      <vt:lpstr>Слайд 23</vt:lpstr>
      <vt:lpstr>Слайд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Writing</dc:title>
  <dc:creator>Aliya</dc:creator>
  <cp:lastModifiedBy>Aliya</cp:lastModifiedBy>
  <cp:revision>8</cp:revision>
  <dcterms:created xsi:type="dcterms:W3CDTF">2020-01-05T19:27:32Z</dcterms:created>
  <dcterms:modified xsi:type="dcterms:W3CDTF">2020-01-05T20:33:35Z</dcterms:modified>
</cp:coreProperties>
</file>