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75" r:id="rId7"/>
    <p:sldId id="260" r:id="rId8"/>
    <p:sldId id="269" r:id="rId9"/>
    <p:sldId id="270" r:id="rId10"/>
    <p:sldId id="271" r:id="rId11"/>
    <p:sldId id="272" r:id="rId12"/>
    <p:sldId id="273" r:id="rId13"/>
    <p:sldId id="261" r:id="rId14"/>
    <p:sldId id="276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62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4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61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3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9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9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0747-8CED-4767-81F3-3B3CCC8DD6E3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6E2BA8-1722-437F-835B-BC220740A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3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7009" y="992423"/>
            <a:ext cx="9836123" cy="16463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Кальций и его соединения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71252" cy="1096899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Маскевич</a:t>
            </a:r>
            <a:r>
              <a:rPr lang="ru-RU" dirty="0" smtClean="0">
                <a:solidFill>
                  <a:srgbClr val="002060"/>
                </a:solidFill>
              </a:rPr>
              <a:t> А.В. учитель химии и биологии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КГУ «Средняя школа №1 города Атбасар отдела образования </a:t>
            </a:r>
            <a:r>
              <a:rPr lang="ru-RU" dirty="0" err="1" smtClean="0">
                <a:solidFill>
                  <a:srgbClr val="002060"/>
                </a:solidFill>
              </a:rPr>
              <a:t>Атбасарского</a:t>
            </a:r>
            <a:r>
              <a:rPr lang="ru-RU" dirty="0" smtClean="0">
                <a:solidFill>
                  <a:srgbClr val="002060"/>
                </a:solidFill>
              </a:rPr>
              <a:t> района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7" y="114323"/>
            <a:ext cx="11066584" cy="65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183441"/>
            <a:ext cx="11570676" cy="64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6941"/>
            <a:ext cx="11676184" cy="65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0863"/>
              </p:ext>
            </p:extLst>
          </p:nvPr>
        </p:nvGraphicFramePr>
        <p:xfrm>
          <a:off x="532878" y="1701184"/>
          <a:ext cx="10123398" cy="3914169"/>
        </p:xfrm>
        <a:graphic>
          <a:graphicData uri="http://schemas.openxmlformats.org/drawingml/2006/table">
            <a:tbl>
              <a:tblPr firstRow="1" firstCol="1" bandRow="1"/>
              <a:tblGrid>
                <a:gridCol w="3374466"/>
                <a:gridCol w="3374466"/>
                <a:gridCol w="3374466"/>
              </a:tblGrid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минерала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рамор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гипс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апатит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известняк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фторапатит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15064" y="399982"/>
            <a:ext cx="736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Природные минералы</a:t>
            </a:r>
            <a:endParaRPr lang="ru-RU" sz="5400" b="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3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6" y="2118397"/>
            <a:ext cx="10528705" cy="49259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4080" y="568765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Образец.</a:t>
            </a:r>
            <a:endParaRPr lang="ru-RU" sz="5400" b="0" i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4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938" y="552419"/>
            <a:ext cx="90971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Кальций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металл белого цвета, легкий  р= 1,55 г/см</a:t>
            </a:r>
            <a:r>
              <a:rPr lang="ru-RU" sz="40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тверже щелочных металлов, Т </a:t>
            </a:r>
            <a:r>
              <a:rPr lang="ru-RU" sz="40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</a:t>
            </a:r>
            <a:r>
              <a:rPr lang="ru-RU" sz="40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=851</a:t>
            </a:r>
            <a:r>
              <a:rPr lang="ru-RU" sz="40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С, хранить под слоем керосина.   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08" y="3974123"/>
            <a:ext cx="3556000" cy="2667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365276"/>
            <a:ext cx="761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Кальций </a:t>
            </a:r>
            <a:r>
              <a:rPr lang="ru-RU" sz="4000" b="1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активный металл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70" y="117937"/>
            <a:ext cx="6096000" cy="3100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40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000" baseline="-25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Cl</a:t>
            </a:r>
            <a:r>
              <a:rPr lang="en-US" sz="40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493" y="3235930"/>
            <a:ext cx="8768862" cy="32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(</a:t>
            </a:r>
            <a:r>
              <a:rPr lang="ru-RU" sz="4400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+2 H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r>
              <a:rPr lang="en-US" sz="4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+2HCl   </a:t>
            </a:r>
            <a:r>
              <a:rPr lang="en-US" sz="4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400" baseline="-25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+2HNO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(</a:t>
            </a:r>
            <a:r>
              <a:rPr lang="ru-RU" sz="4400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</a:t>
            </a:r>
            <a:r>
              <a:rPr lang="en-US" sz="44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19" y="636746"/>
            <a:ext cx="1231499" cy="11766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03906" y="159255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681" y="2123788"/>
            <a:ext cx="123149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507" y="193804"/>
            <a:ext cx="6096000" cy="3298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S  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3Ca + N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Ca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2Ca +O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Cl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CaCl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107" y="3443091"/>
            <a:ext cx="9847385" cy="32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(</a:t>
            </a:r>
            <a:r>
              <a:rPr lang="ru-RU" sz="44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CaSO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+2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(OH)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+2HCl 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CaCL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+2HNO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(</a:t>
            </a:r>
            <a:r>
              <a:rPr lang="ru-RU" sz="44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 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3507" y="0"/>
            <a:ext cx="2553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бразец</a:t>
            </a:r>
            <a:endParaRPr lang="ru-RU" sz="4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2031" y="526758"/>
            <a:ext cx="11476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  кальция </a:t>
            </a: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 кальция</a:t>
            </a: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 </a:t>
            </a: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арбонат кальция</a:t>
            </a: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гидрокарбонат кальция.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4430" y="2037971"/>
            <a:ext cx="10398369" cy="45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(OH)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(OH)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CaCO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CaCO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96" y="2037971"/>
            <a:ext cx="313361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446" y="344100"/>
            <a:ext cx="10339753" cy="270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в состоянии покоя выделяет в минуту 0,19 л. СО</a:t>
            </a:r>
            <a:r>
              <a:rPr lang="ru-RU" sz="32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н.у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 Сколько гидроксида кальция требуется для полного поглощения СО</a:t>
            </a:r>
            <a:r>
              <a:rPr lang="ru-RU" sz="3200" baseline="-25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выдыхаемого за 8 часов сна.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58000" y="3152165"/>
            <a:ext cx="35169" cy="3106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2985" y="4683369"/>
            <a:ext cx="5580184" cy="22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162050" y="4755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400" y="340296"/>
            <a:ext cx="25199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471613" y="4092072"/>
            <a:ext cx="456990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8 ч.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)- 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=74 г/ моль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34369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= 22,4 л/моль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1613" y="31951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  <a:tab pos="3436938" algn="l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( CO</a:t>
            </a:r>
            <a:r>
              <a:rPr lang="en-US" sz="3200" baseline="-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)- 0,19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1" y="2898287"/>
            <a:ext cx="313361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71" y="212451"/>
            <a:ext cx="5889738" cy="35578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65631" y="41217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Пещера </a:t>
            </a:r>
            <a:r>
              <a:rPr lang="ru-RU" dirty="0" err="1"/>
              <a:t>Дамлаташ</a:t>
            </a:r>
            <a:r>
              <a:rPr lang="ru-RU" dirty="0"/>
              <a:t> (</a:t>
            </a:r>
            <a:r>
              <a:rPr lang="ru-RU" dirty="0" err="1"/>
              <a:t>Damlatas</a:t>
            </a:r>
            <a:r>
              <a:rPr lang="ru-RU" dirty="0"/>
              <a:t> </a:t>
            </a:r>
            <a:r>
              <a:rPr lang="ru-RU" dirty="0" err="1"/>
              <a:t>Cave</a:t>
            </a:r>
            <a:r>
              <a:rPr lang="ru-RU" dirty="0"/>
              <a:t> в переводе с турецкого “пещера мокрых камней”) —настоящее царство тысяч сказочной необыкновенной красоты сталактитов и сталагмитов, возраст которых достигает 15 тысяч лет. </a:t>
            </a:r>
            <a:r>
              <a:rPr lang="ru-RU" dirty="0" err="1"/>
              <a:t>Дамлаташ</a:t>
            </a:r>
            <a:r>
              <a:rPr lang="ru-RU" dirty="0"/>
              <a:t> — одна из ярчайших достопримечательностей не только города Алания, но и всей Турции.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4" y="115120"/>
            <a:ext cx="5033596" cy="27197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124" y="28348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гуйлинь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«Пещера тростниковых флейт": подземный дворец природы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4" y="3642278"/>
            <a:ext cx="5080488" cy="29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621" y="296353"/>
            <a:ext cx="10780295" cy="579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минута- 0,19л.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часов* 60 минут= 480 минут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480* 0,19= 91,2 л.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                 91,2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(OH)</a:t>
            </a:r>
            <a:r>
              <a:rPr 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CaCO</a:t>
            </a:r>
            <a:r>
              <a:rPr 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22,4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  -   91,2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74 -  22,4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Х=74*91,4/22,4           х= 302 г.                         Ответ: 302 г.</a:t>
            </a:r>
            <a:endParaRPr lang="ru-RU" sz="28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924" y="901018"/>
            <a:ext cx="10773508" cy="445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активный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серебристо-белый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восстанавливает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реагирует, строит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кальций хранят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слоем керосина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790700" algn="l"/>
                <a:tab pos="3436620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Метал.</a:t>
            </a:r>
            <a:endParaRPr lang="ru-RU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798" y="587389"/>
            <a:ext cx="39581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</a:t>
            </a:r>
          </a:p>
          <a:p>
            <a:pPr algn="ctr"/>
            <a:r>
              <a:rPr lang="ru-RU" sz="54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42-34….»5»</a:t>
            </a:r>
          </a:p>
          <a:p>
            <a:pPr algn="ctr"/>
            <a:r>
              <a:rPr lang="ru-RU" sz="5400" b="0" i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34-21…. «4»</a:t>
            </a:r>
          </a:p>
          <a:p>
            <a:pPr algn="ctr"/>
            <a:r>
              <a:rPr lang="ru-RU" sz="54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20-8….. «3»</a:t>
            </a:r>
          </a:p>
          <a:p>
            <a:pPr algn="ctr"/>
            <a:r>
              <a:rPr lang="ru-RU" sz="5400" b="0" i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7-2….. «2»</a:t>
            </a:r>
          </a:p>
          <a:p>
            <a:pPr algn="ctr"/>
            <a:r>
              <a:rPr lang="ru-RU" sz="5400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1-0….. «1»</a:t>
            </a:r>
            <a:endParaRPr lang="ru-RU" sz="5400" b="0" i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018" y="1305141"/>
            <a:ext cx="9452658" cy="348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Fe(OH)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N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Na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7815" y="189411"/>
            <a:ext cx="783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  «Третий лишний»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702" y="4788274"/>
            <a:ext cx="9446817" cy="1722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lnSpc>
                <a:spcPct val="107000"/>
              </a:lnSpc>
              <a:spcAft>
                <a:spcPts val="675"/>
              </a:spcAft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Образец</a:t>
            </a:r>
          </a:p>
          <a:p>
            <a:pPr marL="914400">
              <a:lnSpc>
                <a:spcPct val="107000"/>
              </a:lnSpc>
              <a:spcAft>
                <a:spcPts val="675"/>
              </a:spcAft>
            </a:pP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ru-RU" sz="48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21" y="485896"/>
            <a:ext cx="878518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>
              <a:lnSpc>
                <a:spcPct val="107000"/>
              </a:lnSpc>
              <a:spcAft>
                <a:spcPts val="675"/>
              </a:spcAft>
            </a:pPr>
            <a:r>
              <a:rPr lang="en-US" sz="4800" dirty="0" err="1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baseline="-250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ru-RU" sz="4800" baseline="-250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975" y="1727885"/>
            <a:ext cx="92969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схемы  превращений можно предложить? </a:t>
            </a:r>
            <a:endParaRPr lang="ru-RU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32515"/>
            <a:ext cx="12199716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(ОН)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→СаСI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→СаСО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(ОН)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СаСО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СаСI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1973580" algn="l"/>
              </a:tabLs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СаО→Са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(ОН)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СаСО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4000" dirty="0" err="1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СаСI</a:t>
            </a:r>
            <a:r>
              <a:rPr lang="ru-RU" sz="4000" baseline="-25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34" y="85239"/>
            <a:ext cx="922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Кальций и его соединения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34" y="1961008"/>
            <a:ext cx="11043643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Изучить физические и химические свойства кальция</a:t>
            </a:r>
          </a:p>
          <a:p>
            <a:endParaRPr lang="ru-RU" sz="2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Показать зависимость физических свойств кальция от наличия в нём металлической связи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    и особенностей </a:t>
            </a:r>
            <a:r>
              <a:rPr lang="ru-RU" sz="2800" dirty="0">
                <a:solidFill>
                  <a:srgbClr val="002060"/>
                </a:solidFill>
              </a:rPr>
              <a:t>кристаллического строения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>
                <a:solidFill>
                  <a:srgbClr val="002060"/>
                </a:solidFill>
              </a:rPr>
              <a:t>основе строения атома выявить закономерности химических свойств </a:t>
            </a:r>
            <a:r>
              <a:rPr lang="ru-RU" sz="2800" dirty="0" smtClean="0">
                <a:solidFill>
                  <a:srgbClr val="002060"/>
                </a:solidFill>
              </a:rPr>
              <a:t>металла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Изучить основные соединения кальция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899" y="1194073"/>
            <a:ext cx="1588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</a:t>
            </a:r>
            <a:endParaRPr lang="ru-RU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8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63" y="1515649"/>
            <a:ext cx="7638950" cy="21093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6870" y="361922"/>
            <a:ext cx="8949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Визиткая</a:t>
            </a:r>
            <a:r>
              <a:rPr lang="ru-RU" sz="54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карточка кальция</a:t>
            </a:r>
            <a:endParaRPr lang="ru-RU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337" y="2799301"/>
            <a:ext cx="5418573" cy="4058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98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37" y="1764758"/>
            <a:ext cx="10949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Кальций – это металл. Кальций относится к щелочноземельным металлом. К этой группе относят металлы кальций, стронций, барий, радий (иногда бериллий и магний). Они названы так потому, что их оксиды (по терминологии алхимиков «земли») сообщают воде щелочную среду.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" y="0"/>
            <a:ext cx="11570677" cy="66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114594"/>
            <a:ext cx="11406553" cy="6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605</Words>
  <Application>Microsoft Office PowerPoint</Application>
  <PresentationFormat>Широкоэкранный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Кальций и его соединения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Кальций и его соединения</dc:title>
  <dc:creator>1</dc:creator>
  <cp:lastModifiedBy>1</cp:lastModifiedBy>
  <cp:revision>22</cp:revision>
  <dcterms:created xsi:type="dcterms:W3CDTF">2017-01-26T11:53:04Z</dcterms:created>
  <dcterms:modified xsi:type="dcterms:W3CDTF">2017-01-27T07:25:25Z</dcterms:modified>
</cp:coreProperties>
</file>