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notesMasterIdLst>
    <p:notesMasterId r:id="rId19"/>
  </p:notesMasterIdLst>
  <p:sldIdLst>
    <p:sldId id="259" r:id="rId2"/>
    <p:sldId id="256" r:id="rId3"/>
    <p:sldId id="257" r:id="rId4"/>
    <p:sldId id="260" r:id="rId5"/>
    <p:sldId id="261" r:id="rId6"/>
    <p:sldId id="273" r:id="rId7"/>
    <p:sldId id="27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F195132-3EDC-4B8C-94D8-66B51A8764C9}">
          <p14:sldIdLst>
            <p14:sldId id="259"/>
            <p14:sldId id="256"/>
            <p14:sldId id="257"/>
            <p14:sldId id="258"/>
            <p14:sldId id="261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5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521C-4652-48C1-A1A2-27536234263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049F-AF70-4333-AFAB-3B13A7A86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049F-AF70-4333-AFAB-3B13A7A8657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707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28203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36066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2798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434569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09637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54415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0036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63380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21346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48289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49960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72947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64958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0893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02938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9DB3-0A96-4393-BAD6-6C9465D8757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598527-D3DA-44B9-A91A-66E09ABD2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06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3825"/>
            <a:ext cx="8832426" cy="625411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   </a:t>
            </a:r>
            <a:br>
              <a:rPr lang="ru-RU" sz="6600" dirty="0" smtClean="0"/>
            </a:br>
            <a:r>
              <a:rPr lang="ru-RU" sz="6600" dirty="0" smtClean="0"/>
              <a:t>      Активные формы и методы </a:t>
            </a:r>
            <a:br>
              <a:rPr lang="ru-RU" sz="6600" dirty="0" smtClean="0"/>
            </a:br>
            <a:r>
              <a:rPr lang="ru-RU" sz="6600" dirty="0"/>
              <a:t> </a:t>
            </a:r>
            <a:r>
              <a:rPr lang="ru-RU" sz="6600" dirty="0" smtClean="0"/>
              <a:t>      обучения </a:t>
            </a:r>
            <a:r>
              <a:rPr lang="en-US" sz="6600" dirty="0" smtClean="0"/>
              <a:t>c </a:t>
            </a:r>
            <a:r>
              <a:rPr lang="ru-RU" sz="6600" dirty="0" smtClean="0"/>
              <a:t>детьми дошкольного возраста.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554980"/>
            <a:ext cx="4580466" cy="48638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1118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875" y="628650"/>
            <a:ext cx="82391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Проекты классифицируются 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по составу участников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(групповой, подгрупповой, личный, семейный, парный и др.) 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    по продолжительности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(краткосрочный – несколько занятий, 1-2 недели; средней продолжительности – 1-3 месяца; долгосрочный – до 1 года).</a:t>
            </a:r>
            <a:endParaRPr lang="ru-RU" sz="2800" b="1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650" y="285751"/>
            <a:ext cx="81343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        Информационно- творческий проект «Моя семья».</a:t>
            </a:r>
          </a:p>
          <a:p>
            <a:r>
              <a:rPr lang="ru-RU" sz="2800" dirty="0" smtClean="0">
                <a:latin typeface="+mj-lt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Цель проекта: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помочь семье в деле воспитания и образования детей, предупредить проявление отчуждения между ребёнком и его семьёй, привлечь внимание родителей к вопросу нравственно-патриотического воспитания дошкольников.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Задачи проекта: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обучить родителей общению с детьми, повышение компетентности в вопросах воспитания, развития и обучения,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 повышения статуса семьи.</a:t>
            </a:r>
          </a:p>
        </p:txBody>
      </p:sp>
      <p:pic>
        <p:nvPicPr>
          <p:cNvPr id="3" name="Picture 6" descr="C:\Documents and Settings\Uchenik2\Мои документы\Мои рисунки\202_ht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2063" y="4106863"/>
            <a:ext cx="293211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180975"/>
            <a:ext cx="7218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Семья – это мама, папа, я»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2526" y="1009650"/>
            <a:ext cx="82772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           «В нашей жизни главное семья» 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  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«Когда семья вместе, так и душа на месте»        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      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              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                 «Семья-это семь Я»</a:t>
            </a:r>
          </a:p>
        </p:txBody>
      </p:sp>
      <p:pic>
        <p:nvPicPr>
          <p:cNvPr id="1026" name="Picture 2" descr="C:\Users\Пользователь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5498" y="3474669"/>
            <a:ext cx="4550735" cy="3085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1905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«Семейные затеи – весёлые идеи».</a:t>
            </a:r>
            <a:endParaRPr lang="ru-RU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Объект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52725" y="828675"/>
            <a:ext cx="4257675" cy="3428999"/>
          </a:xfrm>
          <a:prstGeom prst="rect">
            <a:avLst/>
          </a:prstGeom>
        </p:spPr>
      </p:pic>
      <p:pic>
        <p:nvPicPr>
          <p:cNvPr id="4" name="Picture 2" descr="G:\поделки\SAM_4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92951">
            <a:off x="382083" y="3725573"/>
            <a:ext cx="2474751" cy="277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поделки\SAM_47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20227">
            <a:off x="6870978" y="3704767"/>
            <a:ext cx="2718336" cy="2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5125" y="523875"/>
            <a:ext cx="4781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«Я и моя семья».</a:t>
            </a:r>
            <a:endParaRPr lang="ru-RU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070" y="1341475"/>
            <a:ext cx="4256087" cy="4076700"/>
          </a:xfrm>
          <a:prstGeom prst="rect">
            <a:avLst/>
          </a:prstGeom>
        </p:spPr>
      </p:pic>
      <p:pic>
        <p:nvPicPr>
          <p:cNvPr id="4" name="Picture 2" descr="G:\фото 0(А)\SAM_30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8705" y="2856837"/>
            <a:ext cx="4524375" cy="382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Пользователь\Рабочий стол\Новая папка (5)\Фото094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67963" y="2041452"/>
            <a:ext cx="3349256" cy="361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827" y="539234"/>
            <a:ext cx="9356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Семейные посиделки «Семья для Кузи».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Объект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6225" y="1541721"/>
            <a:ext cx="4686300" cy="3982779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950" y="2790825"/>
            <a:ext cx="4552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4025" y="333375"/>
            <a:ext cx="832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Проект «Генеалогическое древо».</a:t>
            </a:r>
            <a:endParaRPr lang="ru-RU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 descr="C:\Documents and Settings\ДЕН\Рабочий стол\Фото1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971550"/>
            <a:ext cx="38862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G:\Фото00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29165">
            <a:off x="252212" y="3327072"/>
            <a:ext cx="3025775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ДЕН\Рабочий стол\IMG_20130819_1426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24857">
            <a:off x="7059612" y="3166310"/>
            <a:ext cx="2803525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674961"/>
            <a:ext cx="9613078" cy="41830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  <a:latin typeface="+mj-lt"/>
              </a:rPr>
              <a:t>      Спасибо за внимание!</a:t>
            </a:r>
            <a:endParaRPr lang="ru-RU" sz="6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985" y="663228"/>
            <a:ext cx="1955595" cy="203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4848">
            <a:off x="8189264" y="1014101"/>
            <a:ext cx="1955595" cy="203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466222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82" y="582304"/>
            <a:ext cx="8416721" cy="247479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Активные методы обучения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368490" y="3057098"/>
            <a:ext cx="8905513" cy="298426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+mj-lt"/>
              </a:rPr>
              <a:t> —  это система методов,     обеспечивающих активность и   разнообразие мыслительной и практической деятельности обучаемых в процессе освоения знаний.</a:t>
            </a:r>
            <a:endParaRPr lang="ru-RU" sz="4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30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609600"/>
            <a:ext cx="10429875" cy="173390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Активные </a:t>
            </a:r>
            <a:r>
              <a:rPr lang="ru-RU" dirty="0">
                <a:solidFill>
                  <a:srgbClr val="FF0000"/>
                </a:solidFill>
              </a:rPr>
              <a:t>методы обеспечивают решение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образовательных </a:t>
            </a:r>
            <a:r>
              <a:rPr lang="ru-RU" dirty="0">
                <a:solidFill>
                  <a:srgbClr val="FF0000"/>
                </a:solidFill>
              </a:rPr>
              <a:t>задач в разных аспектах: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3149" y="1617864"/>
            <a:ext cx="9663752" cy="911936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• </a:t>
            </a:r>
            <a:r>
              <a:rPr lang="ru-RU" sz="2800" dirty="0">
                <a:solidFill>
                  <a:schemeClr val="tx2"/>
                </a:solidFill>
                <a:latin typeface="+mj-lt"/>
              </a:rPr>
              <a:t>формирование положительной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учебной мотивации</a:t>
            </a:r>
            <a:r>
              <a:rPr lang="ru-RU" sz="2800" dirty="0">
                <a:solidFill>
                  <a:schemeClr val="tx2"/>
                </a:solidFill>
                <a:latin typeface="+mj-lt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675" y="1987477"/>
            <a:ext cx="863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• повышение познавательной активности детей;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47" y="2386397"/>
            <a:ext cx="915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• активное вовлечение детей в образовательный процесс;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6248" y="2838807"/>
            <a:ext cx="914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j-lt"/>
              </a:rPr>
              <a:t>стимулирование самостоятельной деятельности;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675" y="3190875"/>
            <a:ext cx="1020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• развитие познавательных процессов - речи, памяти, мышления;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8675" y="3606437"/>
            <a:ext cx="931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• эффективное усвоение большого объема информации;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8675" y="3979142"/>
            <a:ext cx="105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• развитие творческих способностей и нестандартности мышления;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8674" y="4395809"/>
            <a:ext cx="1085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• развитие коммуникативно-эмоциональной сферы личности ребенка;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6247" y="4857384"/>
            <a:ext cx="1135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• раскрытие личностно-индивидуальных возможностей каждого ребенка;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6247" y="5288180"/>
            <a:ext cx="9814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• развитие навыков самостоятельного умственного труда;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8675" y="5749845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• развитие универсальных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51280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00"/>
                            </p:stCondLst>
                            <p:childTnLst>
                              <p:par>
                                <p:cTn id="6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00"/>
                            </p:stCondLst>
                            <p:childTnLst>
                              <p:par>
                                <p:cTn id="7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700"/>
                            </p:stCondLst>
                            <p:childTnLst>
                              <p:par>
                                <p:cTn id="8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2" grpId="0"/>
      <p:bldP spid="14" grpId="0"/>
      <p:bldP spid="16" grpId="0"/>
      <p:bldP spid="17" grpId="0"/>
      <p:bldP spid="18" grpId="0"/>
      <p:bldP spid="20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467" y="108929"/>
            <a:ext cx="9245599" cy="18214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АМО </a:t>
            </a:r>
            <a:r>
              <a:rPr lang="ru-RU" dirty="0">
                <a:solidFill>
                  <a:srgbClr val="FF0000"/>
                </a:solidFill>
              </a:rPr>
              <a:t>отличаются нетрадиционной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технологией </a:t>
            </a:r>
            <a:r>
              <a:rPr lang="ru-RU" dirty="0">
                <a:solidFill>
                  <a:srgbClr val="FF0000"/>
                </a:solidFill>
              </a:rPr>
              <a:t>образовательного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94933" y="1236133"/>
            <a:ext cx="13326533" cy="2658535"/>
          </a:xfrm>
        </p:spPr>
        <p:txBody>
          <a:bodyPr>
            <a:normAutofit/>
          </a:bodyPr>
          <a:lstStyle/>
          <a:p>
            <a:pPr marL="2743200" lvl="6" indent="0" algn="just">
              <a:buNone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Активизируют </a:t>
            </a:r>
            <a:r>
              <a:rPr lang="ru-RU" sz="2800" dirty="0">
                <a:solidFill>
                  <a:schemeClr val="tx2"/>
                </a:solidFill>
                <a:latin typeface="+mj-lt"/>
              </a:rPr>
              <a:t>мышление, и эта активность остается надолго, вынуждает в силу учебной ситуации самостоятельно принимать творческие по содержанию, эмоционально окрашенные и мотивационно оправданные решения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35467" y="3464007"/>
            <a:ext cx="12327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    -  Повышают результативность обучения не за счет увеличения   объема </a:t>
            </a:r>
          </a:p>
          <a:p>
            <a:pPr algn="ctr"/>
            <a:r>
              <a:rPr lang="ru-RU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          передаваемой информации, а за счет глубины и скорости ее переработки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4572001"/>
            <a:ext cx="973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smtClean="0">
                <a:solidFill>
                  <a:schemeClr val="tx2"/>
                </a:solidFill>
              </a:rPr>
              <a:t>- 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Развивают партнерские отношения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2827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       -  Обеспечивают стабильно высокие результаты обучения и воспитания</a:t>
            </a:r>
          </a:p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         при минимальных усилиях обучающихся </a:t>
            </a:r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545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0"/>
            <a:ext cx="8562802" cy="187033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Разновидности методов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92668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Проблемные ситуации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Обучение через деятельность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Групповая и парная работа  </a:t>
            </a:r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33" y="2084992"/>
            <a:ext cx="46905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Моделирование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Деловые игры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Драматизация,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  театрализация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Творческая игра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«Диалог»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«Мозговой штурм»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«Круглый стол»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Дискуссия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</a:t>
            </a:r>
            <a:r>
              <a:rPr lang="ru-RU" sz="2800" dirty="0" err="1" smtClean="0">
                <a:solidFill>
                  <a:schemeClr val="tx2"/>
                </a:solidFill>
                <a:latin typeface="+mj-lt"/>
              </a:rPr>
              <a:t>Тризовские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игры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6400" y="2084992"/>
            <a:ext cx="83989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Метод  проектов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Методы удивления, любования,  уверенности,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 успеха,  диалога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Метод  эвристических вопросов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Игровое проектирование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Имитационный тренинг  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Организационно-деловые игры (ОДИ)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Организационно-мыслительные игры (ОМИ)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Релаксация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037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Лариса\С флешки\ф. 0 а 2014\DSC00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98" y="893136"/>
            <a:ext cx="5971953" cy="5635256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Лариса\С флешки\ф. 0 а 2014\DSC00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7637" y="925033"/>
            <a:ext cx="5550196" cy="56033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Лариса\С флешки\ф. 0 а 2014\DSC0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18" y="1095154"/>
            <a:ext cx="5879805" cy="5422606"/>
          </a:xfrm>
          <a:prstGeom prst="rect">
            <a:avLst/>
          </a:prstGeom>
          <a:noFill/>
        </p:spPr>
      </p:pic>
      <p:pic>
        <p:nvPicPr>
          <p:cNvPr id="2051" name="Picture 3" descr="F:\всё по декаде ДО 2014-2015\ФОТО с открытых занятий ДО СШ № 1\путешествие по сказкам Жеребкова\IMG_0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1313" y="1116420"/>
            <a:ext cx="5699050" cy="54226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075" y="342900"/>
            <a:ext cx="87725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Метод проектов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как один из методов интегрированного обучения дошкольников, основывается на интересах детей. Он  способствует формированию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самостоятельности, глубоко мотивированной, целесообразной познавательной деятельности у детей дошкольного возраста.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Способствует повышению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самооценки.</a:t>
            </a:r>
          </a:p>
          <a:p>
            <a:endParaRPr lang="ru-RU" sz="28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400425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Способствует развитию благоприятных межличностных отношений в группе.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Родители становятся активными участниками образовательного процесса.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" y="400051"/>
            <a:ext cx="88011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Типы проектов :   </a:t>
            </a:r>
          </a:p>
          <a:p>
            <a:r>
              <a:rPr lang="ru-RU" sz="2400" i="1" dirty="0" err="1" smtClean="0">
                <a:solidFill>
                  <a:srgbClr val="FF0000"/>
                </a:solidFill>
                <a:latin typeface="+mj-lt"/>
              </a:rPr>
              <a:t>Исследовательско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ru-RU" sz="2400" i="1" dirty="0" smtClean="0">
                <a:solidFill>
                  <a:srgbClr val="FF0000"/>
                </a:solidFill>
                <a:latin typeface="+mj-lt"/>
              </a:rPr>
              <a:t>творческие: 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осуществляется исследовательский поиск, результаты которого оформляются в виде какого – либо творческого продукта(газеты, драматизации, детского дизайна). </a:t>
            </a:r>
          </a:p>
          <a:p>
            <a:r>
              <a:rPr lang="ru-RU" sz="2400" i="1" dirty="0" err="1" smtClean="0">
                <a:solidFill>
                  <a:srgbClr val="FF0000"/>
                </a:solidFill>
                <a:latin typeface="+mj-lt"/>
              </a:rPr>
              <a:t>Ролево</a:t>
            </a:r>
            <a:r>
              <a:rPr lang="ru-RU" sz="2400" i="1" dirty="0" smtClean="0">
                <a:solidFill>
                  <a:srgbClr val="FF0000"/>
                </a:solidFill>
                <a:latin typeface="+mj-lt"/>
              </a:rPr>
              <a:t> – игровые: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 проект с элементами творческих игр. 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+mj-lt"/>
              </a:rPr>
              <a:t>Информационно – </a:t>
            </a:r>
            <a:r>
              <a:rPr lang="ru-RU" sz="2400" i="1" dirty="0" err="1" smtClean="0">
                <a:solidFill>
                  <a:srgbClr val="FF0000"/>
                </a:solidFill>
                <a:latin typeface="+mj-lt"/>
              </a:rPr>
              <a:t>практико</a:t>
            </a:r>
            <a:r>
              <a:rPr lang="ru-RU" sz="2400" i="1" dirty="0" smtClean="0">
                <a:solidFill>
                  <a:srgbClr val="FF0000"/>
                </a:solidFill>
                <a:latin typeface="+mj-lt"/>
              </a:rPr>
              <a:t> – ориентированные: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 дети собирают информацию о каком – то объекте, явлении из разных источников, а затем реализуют её. 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+mj-lt"/>
              </a:rPr>
              <a:t>Творческие:</a:t>
            </a:r>
            <a:r>
              <a:rPr lang="ru-RU" sz="24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не имеют детально проработанной структуры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совместной деятельности участников. Результаты оформляются в виде праздника, выставки, альбома.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</TotalTime>
  <Words>538</Words>
  <Application>Microsoft Office PowerPoint</Application>
  <PresentationFormat>Произвольный</PresentationFormat>
  <Paragraphs>79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          Активные формы и методы         обучения c детьми дошкольного возраста.</vt:lpstr>
      <vt:lpstr>Активные методы обучения</vt:lpstr>
      <vt:lpstr>    Активные методы обеспечивают решение        образовательных задач в разных аспектах: </vt:lpstr>
      <vt:lpstr>             АМО отличаются нетрадиционной          технологией образовательного процесса</vt:lpstr>
      <vt:lpstr> Разновидности методов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Digital</dc:creator>
  <cp:lastModifiedBy>Пользователь</cp:lastModifiedBy>
  <cp:revision>42</cp:revision>
  <dcterms:created xsi:type="dcterms:W3CDTF">2015-01-14T18:34:23Z</dcterms:created>
  <dcterms:modified xsi:type="dcterms:W3CDTF">2015-12-08T11:42:38Z</dcterms:modified>
</cp:coreProperties>
</file>