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116632" y="332656"/>
            <a:ext cx="7931352" cy="1986629"/>
          </a:xfrm>
        </p:spPr>
        <p:txBody>
          <a:bodyPr/>
          <a:lstStyle/>
          <a:p>
            <a:pPr algn="ctr"/>
            <a:r>
              <a:rPr lang="ru-RU" sz="4400" dirty="0" smtClean="0"/>
              <a:t>ОБРАТНАЯ</a:t>
            </a:r>
            <a:r>
              <a:rPr lang="en-US" sz="4400" dirty="0" smtClean="0"/>
              <a:t> </a:t>
            </a:r>
            <a:r>
              <a:rPr lang="ru-RU" sz="4400" dirty="0" smtClean="0"/>
              <a:t>СВЯЗЬ </a:t>
            </a:r>
            <a:br>
              <a:rPr lang="ru-RU" sz="4400" dirty="0" smtClean="0"/>
            </a:br>
            <a:r>
              <a:rPr lang="ru-RU" sz="4400" dirty="0" smtClean="0"/>
              <a:t>ВО ВРЕМЯ УЧЕБНОЙ ДЕЯТЕЛЬНОСТИ.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941168"/>
            <a:ext cx="6511131" cy="1656184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/>
              <a:t>Подготовила:</a:t>
            </a:r>
          </a:p>
          <a:p>
            <a:pPr algn="r"/>
            <a:r>
              <a:rPr lang="ru-RU" b="1" dirty="0" smtClean="0"/>
              <a:t>Маркелова В.А.</a:t>
            </a:r>
          </a:p>
          <a:p>
            <a:pPr algn="r"/>
            <a:r>
              <a:rPr lang="ru-RU" b="1" dirty="0" smtClean="0"/>
              <a:t>Учитель начальных классов</a:t>
            </a:r>
          </a:p>
          <a:p>
            <a:pPr algn="r"/>
            <a:r>
              <a:rPr lang="ru-RU" b="1" dirty="0" smtClean="0"/>
              <a:t>Средней школы № 1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23567"/>
            <a:ext cx="3500551" cy="2819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307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6156176" cy="462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261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472975"/>
            <a:ext cx="7520940" cy="548640"/>
          </a:xfrm>
        </p:spPr>
        <p:txBody>
          <a:bodyPr/>
          <a:lstStyle/>
          <a:p>
            <a:pPr algn="ctr"/>
            <a:r>
              <a:rPr lang="ru-RU" dirty="0" smtClean="0"/>
              <a:t>Процесс сообщения  и получения комментариев о конкретных действиях, ситуациях, спорных вопросах, которые ведут к достижению целей.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5304"/>
            <a:ext cx="684238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640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095" y="476672"/>
            <a:ext cx="7520940" cy="792088"/>
          </a:xfrm>
        </p:spPr>
        <p:txBody>
          <a:bodyPr/>
          <a:lstStyle/>
          <a:p>
            <a:pPr algn="ctr"/>
            <a:r>
              <a:rPr lang="ru-RU" dirty="0" smtClean="0"/>
              <a:t>Направления обратной связи: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80728"/>
            <a:ext cx="2876820" cy="172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188368"/>
            <a:ext cx="7520940" cy="2816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Учитель-ученики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ученик-ученики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учитель- ученик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ученик-ученик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57" y="3501008"/>
            <a:ext cx="4165197" cy="2779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4" b="8114"/>
          <a:stretch/>
        </p:blipFill>
        <p:spPr bwMode="auto">
          <a:xfrm>
            <a:off x="5692364" y="4149080"/>
            <a:ext cx="3362498" cy="2586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341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Инструменты обратной связи: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ru-RU" sz="2000" dirty="0" smtClean="0"/>
              <a:t>Письменные комментарии</a:t>
            </a:r>
          </a:p>
          <a:p>
            <a:pPr>
              <a:buFont typeface="Arial" charset="0"/>
              <a:buChar char="•"/>
            </a:pPr>
            <a:r>
              <a:rPr lang="ru-RU" sz="2000" dirty="0" smtClean="0"/>
              <a:t>Наблюдения</a:t>
            </a:r>
          </a:p>
          <a:p>
            <a:pPr>
              <a:buFont typeface="Arial" charset="0"/>
              <a:buChar char="•"/>
            </a:pPr>
            <a:r>
              <a:rPr lang="ru-RU" sz="2000" dirty="0" smtClean="0"/>
              <a:t>Опрос-молнии</a:t>
            </a:r>
          </a:p>
          <a:p>
            <a:pPr>
              <a:buFont typeface="Arial" charset="0"/>
              <a:buChar char="•"/>
            </a:pPr>
            <a:r>
              <a:rPr lang="ru-RU" sz="2000" dirty="0" smtClean="0"/>
              <a:t>Фронтальный опрос</a:t>
            </a:r>
          </a:p>
          <a:p>
            <a:pPr>
              <a:buFont typeface="Arial" charset="0"/>
              <a:buChar char="•"/>
            </a:pPr>
            <a:r>
              <a:rPr lang="ru-RU" sz="2000" dirty="0" smtClean="0"/>
              <a:t>Вопросы</a:t>
            </a:r>
          </a:p>
          <a:p>
            <a:pPr>
              <a:buFont typeface="Arial" charset="0"/>
              <a:buChar char="•"/>
            </a:pPr>
            <a:r>
              <a:rPr lang="ru-RU" sz="2000" dirty="0" smtClean="0"/>
              <a:t>Дневники обратной связи</a:t>
            </a:r>
          </a:p>
          <a:p>
            <a:pPr>
              <a:buFont typeface="Arial" charset="0"/>
              <a:buChar char="•"/>
            </a:pPr>
            <a:r>
              <a:rPr lang="ru-RU" sz="2000" dirty="0" smtClean="0"/>
              <a:t>Тетради самоконтроля и др. 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73016"/>
            <a:ext cx="317182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530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20940" cy="2448272"/>
          </a:xfrm>
        </p:spPr>
        <p:txBody>
          <a:bodyPr/>
          <a:lstStyle/>
          <a:p>
            <a:pPr algn="ctr"/>
            <a:r>
              <a:rPr lang="ru-RU" dirty="0" smtClean="0"/>
              <a:t>Письменная обратная связь- </a:t>
            </a:r>
            <a:br>
              <a:rPr lang="ru-RU" dirty="0" smtClean="0"/>
            </a:br>
            <a:r>
              <a:rPr lang="ru-RU" dirty="0" smtClean="0"/>
              <a:t>это предоставление конкретных рекомендаций ученику по итогам проверки работ в письменной форме.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" y="0"/>
            <a:ext cx="1656184" cy="1279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79512" y="2636913"/>
            <a:ext cx="8964488" cy="2952328"/>
          </a:xfrm>
        </p:spPr>
        <p:txBody>
          <a:bodyPr/>
          <a:lstStyle/>
          <a:p>
            <a:r>
              <a:rPr lang="ru-RU" sz="2000" dirty="0" smtClean="0"/>
              <a:t>При предоставлении обратной связи можно использовать три типа:</a:t>
            </a:r>
          </a:p>
          <a:p>
            <a:pPr marL="0" indent="0"/>
            <a:r>
              <a:rPr lang="ru-RU" sz="2000" dirty="0" smtClean="0"/>
              <a:t>1) НАПОМИНАНИЕ</a:t>
            </a:r>
          </a:p>
          <a:p>
            <a:pPr marL="0" indent="0"/>
            <a:r>
              <a:rPr lang="ru-RU" sz="2000" dirty="0" smtClean="0"/>
              <a:t>2) ПОЭТАПНАЯ ПОМОЩЬ</a:t>
            </a:r>
          </a:p>
          <a:p>
            <a:pPr marL="0" indent="0"/>
            <a:r>
              <a:rPr lang="ru-RU" sz="2000" dirty="0" smtClean="0"/>
              <a:t>* посредством вопросов;</a:t>
            </a:r>
          </a:p>
          <a:p>
            <a:pPr marL="0" indent="0"/>
            <a:r>
              <a:rPr lang="ru-RU" sz="2000" dirty="0" smtClean="0"/>
              <a:t>* описание;</a:t>
            </a:r>
          </a:p>
          <a:p>
            <a:pPr marL="0" indent="0"/>
            <a:r>
              <a:rPr lang="ru-RU" sz="2000" dirty="0" smtClean="0"/>
              <a:t>* незаконченные предложения</a:t>
            </a:r>
          </a:p>
          <a:p>
            <a:pPr marL="0" indent="0"/>
            <a:r>
              <a:rPr lang="ru-RU" sz="2000" dirty="0" smtClean="0"/>
              <a:t>3) ПРЕДСТАВЛЕНИЕ ОБРАЗЦА</a:t>
            </a:r>
          </a:p>
          <a:p>
            <a:pPr marL="285750" indent="-285750">
              <a:buFont typeface="Arial" charset="0"/>
              <a:buChar char="•"/>
            </a:pP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5661248"/>
            <a:ext cx="8280920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/>
              <a:t>НЕ делайте много комментариев к одной работе!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88253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6120680" cy="548640"/>
          </a:xfrm>
        </p:spPr>
        <p:txBody>
          <a:bodyPr/>
          <a:lstStyle/>
          <a:p>
            <a:pPr algn="ctr"/>
            <a:r>
              <a:rPr lang="ru-RU" dirty="0" smtClean="0"/>
              <a:t>Устная обратная связь – </a:t>
            </a:r>
            <a:br>
              <a:rPr lang="ru-RU" dirty="0" smtClean="0"/>
            </a:br>
            <a:r>
              <a:rPr lang="ru-RU" dirty="0" smtClean="0"/>
              <a:t>это предоставление комментариев ученику в устной форме по итогам наблюдения за деятельностью учащегося, выполнением его работы.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140968"/>
            <a:ext cx="6169868" cy="3579849"/>
          </a:xfrm>
        </p:spPr>
        <p:txBody>
          <a:bodyPr/>
          <a:lstStyle/>
          <a:p>
            <a:r>
              <a:rPr lang="ru-RU" sz="2000" dirty="0" smtClean="0"/>
              <a:t>Устная обратная связь может быть полной </a:t>
            </a:r>
          </a:p>
          <a:p>
            <a:r>
              <a:rPr lang="ru-RU" sz="2000" dirty="0" smtClean="0"/>
              <a:t>(развернутой) или краткой ( неразвернутой). </a:t>
            </a:r>
          </a:p>
          <a:p>
            <a:pPr marL="0" indent="0"/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420" y="188640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84817"/>
            <a:ext cx="3240360" cy="27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231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542160"/>
            <a:ext cx="8712968" cy="3623143"/>
          </a:xfrm>
        </p:spPr>
        <p:txBody>
          <a:bodyPr/>
          <a:lstStyle/>
          <a:p>
            <a:r>
              <a:rPr lang="ru-RU" sz="2400" dirty="0" smtClean="0"/>
              <a:t>* Это отзыв, отклик, ответная реакция на какое-либо действие, вопрос или событие.</a:t>
            </a:r>
            <a:br>
              <a:rPr lang="ru-RU" sz="2400" dirty="0" smtClean="0"/>
            </a:br>
            <a:r>
              <a:rPr lang="ru-RU" sz="2400" dirty="0" smtClean="0"/>
              <a:t>* должна быть своевременной, четкой и понятной. </a:t>
            </a:r>
            <a:br>
              <a:rPr lang="ru-RU" sz="2400" dirty="0" smtClean="0"/>
            </a:br>
            <a:r>
              <a:rPr lang="ru-RU" sz="2400" dirty="0" smtClean="0"/>
              <a:t>* дает информацию о достижениях и пробелах, о выполнении задания, о готовности. 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Давая обратную связь, никогда  не сравнивайте                 работу учащегося с работами других учащихся.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4680520" cy="2331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441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Приёмы обратной связи: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ru-RU" sz="2400" dirty="0" smtClean="0"/>
              <a:t>Светофор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Опрос по цепочке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Тихий опрос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Программируемый опрос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Взаимоопрос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Показательный ответ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Защитный лист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Щадящий опрос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Идеальный опрос  </a:t>
            </a:r>
            <a:endParaRPr lang="ru-RU" sz="2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633" y="908720"/>
            <a:ext cx="3697740" cy="1885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060" y="4725144"/>
            <a:ext cx="4004038" cy="1802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324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933056"/>
            <a:ext cx="7520940" cy="548640"/>
          </a:xfrm>
        </p:spPr>
        <p:txBody>
          <a:bodyPr/>
          <a:lstStyle/>
          <a:p>
            <a:pPr algn="ctr"/>
            <a:r>
              <a:rPr lang="ru-RU" dirty="0" smtClean="0"/>
              <a:t>Организация обратной связи- </a:t>
            </a:r>
            <a:br>
              <a:rPr lang="ru-RU" dirty="0" smtClean="0"/>
            </a:br>
            <a:r>
              <a:rPr lang="ru-RU" dirty="0" smtClean="0"/>
              <a:t>это является наиболее уязвимой частью работы в школе.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84238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1138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102</TotalTime>
  <Words>157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Углы</vt:lpstr>
      <vt:lpstr>ОБРАТНАЯ СВЯЗЬ  ВО ВРЕМЯ УЧЕБНОЙ ДЕЯТЕЛЬНОСТИ. </vt:lpstr>
      <vt:lpstr>Процесс сообщения  и получения комментариев о конкретных действиях, ситуациях, спорных вопросах, которые ведут к достижению целей. </vt:lpstr>
      <vt:lpstr>Направления обратной связи: </vt:lpstr>
      <vt:lpstr>Инструменты обратной связи:</vt:lpstr>
      <vt:lpstr>Письменная обратная связь-  это предоставление конкретных рекомендаций ученику по итогам проверки работ в письменной форме. </vt:lpstr>
      <vt:lpstr>Устная обратная связь –  это предоставление комментариев ученику в устной форме по итогам наблюдения за деятельностью учащегося, выполнением его работы. </vt:lpstr>
      <vt:lpstr>* Это отзыв, отклик, ответная реакция на какое-либо действие, вопрос или событие. * должна быть своевременной, четкой и понятной.  * дает информацию о достижениях и пробелах, о выполнении задания, о готовности.    Давая обратную связь, никогда  не сравнивайте                 работу учащегося с работами других учащихся.  </vt:lpstr>
      <vt:lpstr>Приёмы обратной связи:</vt:lpstr>
      <vt:lpstr>Организация обратной связи-  это является наиболее уязвимой частью работы в школе.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ОБРАТНАЯ СВЯЗЬ  ВО ВРЕМЯ УЧЕБНОЙ ДЕЯТЕЛЬНОСТИ. </dc:title>
  <dc:creator>Markelov</dc:creator>
  <cp:lastModifiedBy>Markelov</cp:lastModifiedBy>
  <cp:revision>9</cp:revision>
  <dcterms:created xsi:type="dcterms:W3CDTF">2019-10-09T15:22:57Z</dcterms:created>
  <dcterms:modified xsi:type="dcterms:W3CDTF">2019-10-09T17:20:33Z</dcterms:modified>
</cp:coreProperties>
</file>