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88" r:id="rId4"/>
    <p:sldId id="305" r:id="rId5"/>
    <p:sldId id="289" r:id="rId6"/>
    <p:sldId id="290" r:id="rId7"/>
    <p:sldId id="306" r:id="rId8"/>
    <p:sldId id="307" r:id="rId9"/>
    <p:sldId id="311" r:id="rId10"/>
    <p:sldId id="304" r:id="rId11"/>
    <p:sldId id="312" r:id="rId12"/>
  </p:sldIdLst>
  <p:sldSz cx="9144000" cy="6858000" type="screen4x3"/>
  <p:notesSz cx="6854825" cy="97504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1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FF33"/>
    <a:srgbClr val="FF6600"/>
    <a:srgbClr val="FFFF66"/>
    <a:srgbClr val="000066"/>
    <a:srgbClr val="990099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3" autoAdjust="0"/>
    <p:restoredTop sz="9466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244" y="-114"/>
      </p:cViewPr>
      <p:guideLst>
        <p:guide orient="horz" pos="3071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95609-C67C-4A2B-B801-0E54009EE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595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EE300D-8B20-4983-BA97-EACF24521FE8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31838"/>
            <a:ext cx="4873625" cy="3656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30738"/>
            <a:ext cx="5483225" cy="438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61475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025" y="9261475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D7EC54-A987-4A83-980D-2D7459A2E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116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77921F-4DE2-4BCE-B82A-A1A1999289CE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D2302-04FC-4473-9EF5-1AF5EC873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CCB0F-4CC7-46BA-92F6-9558EF86B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91C16-E08B-4520-B567-3CF056F24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E4B4E-3F7E-4047-8F35-A0B1F8BEE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8733A-2FE1-4D6F-A779-308D991FB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1F3BA-3C47-41E3-9B24-5A5CF5294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0B67B-A243-42F3-ABF6-0F01FAC87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30FA9-A7DB-47E7-B6F5-0ACAD8209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F242-96CC-425B-92F7-44026C46D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31E36-48F6-407C-989B-CC236A6F3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C98C-EE88-490E-9D42-030A23AB6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844CF-FBAB-4983-955B-11FAC838C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D421C-57C2-4F3D-BE01-511C0239B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D6A6748-B033-42C5-8C31-40C62A5AE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j02872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4868863"/>
            <a:ext cx="12954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j02379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643438"/>
            <a:ext cx="9985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ctrTitle" sz="quarter"/>
          </p:nvPr>
        </p:nvSpPr>
        <p:spPr>
          <a:xfrm>
            <a:off x="714375" y="1714500"/>
            <a:ext cx="7772400" cy="2214563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Организация  и  контроль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b="1" dirty="0" smtClean="0"/>
              <a:t>учебного</a:t>
            </a:r>
            <a:r>
              <a:rPr lang="ru-RU" b="1" dirty="0" smtClean="0"/>
              <a:t> задания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sz="quarter" idx="1"/>
          </p:nvPr>
        </p:nvSpPr>
        <p:spPr>
          <a:xfrm>
            <a:off x="1214438" y="471487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читель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физической культуры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Тугова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Лариса Антоновна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38" y="428625"/>
            <a:ext cx="8215312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767281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«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625" y="228154"/>
            <a:ext cx="8391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«</a:t>
            </a:r>
            <a:r>
              <a:rPr lang="kk-KZ" b="1" dirty="0"/>
              <a:t>Атбасар қ. Атбасар ауданының білім бөлімінің </a:t>
            </a:r>
            <a:r>
              <a:rPr lang="ru-RU" b="1" dirty="0"/>
              <a:t>№ 1орта </a:t>
            </a:r>
            <a:r>
              <a:rPr lang="kk-KZ" b="1" dirty="0"/>
              <a:t>м</a:t>
            </a:r>
            <a:r>
              <a:rPr lang="ru-RU" b="1" dirty="0" err="1"/>
              <a:t>ектеб</a:t>
            </a:r>
            <a:r>
              <a:rPr lang="kk-KZ" b="1" dirty="0"/>
              <a:t>і</a:t>
            </a:r>
            <a:r>
              <a:rPr lang="ru-RU" b="1" dirty="0"/>
              <a:t>»</a:t>
            </a:r>
            <a:r>
              <a:rPr lang="kk-KZ" b="1" dirty="0"/>
              <a:t> МКМ</a:t>
            </a:r>
            <a:endParaRPr lang="ru-RU" dirty="0"/>
          </a:p>
          <a:p>
            <a:pPr algn="ctr"/>
            <a:r>
              <a:rPr lang="ru-RU" b="1" dirty="0"/>
              <a:t>КГУ «Средняя школа №1 г. Атбасар отдела образования </a:t>
            </a:r>
            <a:r>
              <a:rPr lang="ru-RU" b="1" dirty="0" err="1"/>
              <a:t>Атбасарского</a:t>
            </a:r>
            <a:r>
              <a:rPr lang="ru-RU" b="1" dirty="0"/>
              <a:t> района»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b="1" dirty="0" smtClean="0"/>
              <a:t>Вывод: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63" y="2000250"/>
            <a:ext cx="7215187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                 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Учащиеся,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систематически выполняющие такие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учебные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задания, значительно реже обращаются за медицинской помощью, меньше болеют простудными заболеваниями.  Кроме того, регулярное выполнение этих заданий учениками влечет за собой и успешное освоение программного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материала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smile5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11188" y="1270000"/>
            <a:ext cx="81375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</a:rPr>
              <a:t>В бесконечном потоке жизни, частицей которого я являюсь, всё прекрасно, ценно</a:t>
            </a:r>
            <a:r>
              <a:rPr lang="ru-RU" sz="2800" b="1">
                <a:solidFill>
                  <a:srgbClr val="000099"/>
                </a:solidFill>
                <a:latin typeface="Arial" pitchFamily="34" charset="0"/>
              </a:rPr>
              <a:t>, </a:t>
            </a:r>
            <a:r>
              <a:rPr lang="ru-RU" sz="2800" b="1" smtClean="0">
                <a:solidFill>
                  <a:srgbClr val="000099"/>
                </a:solidFill>
                <a:latin typeface="Arial" pitchFamily="34" charset="0"/>
              </a:rPr>
              <a:t>совершенно</a:t>
            </a:r>
            <a:endParaRPr lang="ru-RU" sz="2800" b="1" dirty="0">
              <a:solidFill>
                <a:srgbClr val="000099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</a:rPr>
              <a:t>Мое тело - мой лучший 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</a:rPr>
              <a:t>друг</a:t>
            </a:r>
            <a:endParaRPr lang="ru-RU" sz="2800" b="1" dirty="0">
              <a:solidFill>
                <a:srgbClr val="000099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</a:rPr>
              <a:t>Я чутко прислушиваюсь к нему, потому что знаю: всё, о чём мне говорит божественный разум, имеет огромную 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</a:rPr>
              <a:t>важность</a:t>
            </a:r>
            <a:endParaRPr lang="ru-RU" sz="2800" b="1" dirty="0">
              <a:solidFill>
                <a:srgbClr val="000099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</a:rPr>
              <a:t>Я чувствую себя в полной 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</a:rPr>
              <a:t>безопасности</a:t>
            </a:r>
            <a:endParaRPr lang="ru-RU" sz="2800" b="1" dirty="0">
              <a:solidFill>
                <a:srgbClr val="000099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</a:rPr>
              <a:t> Я выбираю здоровье!</a:t>
            </a:r>
          </a:p>
          <a:p>
            <a:pPr>
              <a:buFontTx/>
              <a:buChar char="•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</a:rPr>
              <a:t>В моём мире всё прекрасно!</a:t>
            </a:r>
          </a:p>
          <a:p>
            <a:pPr algn="ctr">
              <a:buFontTx/>
              <a:buChar char="•"/>
            </a:pPr>
            <a:r>
              <a:rPr lang="ru-RU" sz="4000" b="1" dirty="0">
                <a:solidFill>
                  <a:srgbClr val="000099"/>
                </a:solidFill>
                <a:latin typeface="Arial" pitchFamily="34" charset="0"/>
              </a:rPr>
              <a:t>Да будет так!</a:t>
            </a:r>
          </a:p>
        </p:txBody>
      </p:sp>
      <p:pic>
        <p:nvPicPr>
          <p:cNvPr id="6" name="Picture 9" descr="030104_emM10_prv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88913"/>
            <a:ext cx="1295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643188" y="142875"/>
            <a:ext cx="5357812" cy="1384300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/>
              <a:t>Заключение </a:t>
            </a: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71500" y="20716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Цель </a:t>
            </a:r>
            <a:r>
              <a:rPr lang="ru-RU" b="1" dirty="0" smtClean="0"/>
              <a:t>учебного </a:t>
            </a:r>
            <a:r>
              <a:rPr lang="ru-RU" b="1" dirty="0" smtClean="0"/>
              <a:t>задания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14375" y="2786063"/>
            <a:ext cx="8072438" cy="2894012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заключается в улучшении своих двигательных показателей, повышения функционального состояния организма.</a:t>
            </a:r>
          </a:p>
          <a:p>
            <a:pPr>
              <a:defRPr/>
            </a:pP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625" y="642938"/>
            <a:ext cx="821531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 </a:t>
            </a:r>
            <a:r>
              <a:rPr lang="ru-RU" sz="18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добиваемся того, чтобы ребенок, работая, думал и, думая, работал, только при этом условии человек может понять смысл физической </a:t>
            </a:r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культуры</a:t>
            </a:r>
            <a:endParaRPr lang="ru-RU" sz="18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800" b="1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В.А. Сухомлинский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50" y="292100"/>
            <a:ext cx="8643938" cy="1384300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Задачи </a:t>
            </a:r>
            <a:r>
              <a:rPr lang="ru-RU" b="1" dirty="0" smtClean="0"/>
              <a:t>учебного</a:t>
            </a:r>
            <a:r>
              <a:rPr lang="ru-RU" b="1" dirty="0" smtClean="0"/>
              <a:t> </a:t>
            </a:r>
            <a:r>
              <a:rPr lang="ru-RU" b="1" dirty="0" smtClean="0"/>
              <a:t>задания: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привитие привычки к самостоятельным занятиям;</a:t>
            </a:r>
          </a:p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укрепления здоровья;</a:t>
            </a:r>
          </a:p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улучшение физического развития;</a:t>
            </a:r>
          </a:p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ведение здорового образа жизни;</a:t>
            </a:r>
          </a:p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повышение престижа уроков физической культуры;</a:t>
            </a:r>
          </a:p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активизация  самостоятельных занятий учащихся;</a:t>
            </a:r>
          </a:p>
          <a:p>
            <a:r>
              <a:rPr lang="ru-RU" sz="2400" dirty="0" smtClean="0">
                <a:solidFill>
                  <a:schemeClr val="bg2"/>
                </a:solidFill>
                <a:effectLst/>
              </a:rPr>
              <a:t>воспитание устойчивого интереса к двигательной </a:t>
            </a:r>
            <a:r>
              <a:rPr lang="ru-RU" sz="2400" dirty="0" smtClean="0">
                <a:solidFill>
                  <a:schemeClr val="bg2"/>
                </a:solidFill>
                <a:effectLst/>
              </a:rPr>
              <a:t>активности</a:t>
            </a:r>
            <a:endParaRPr lang="ru-RU" sz="2400" dirty="0" smtClean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b="1" dirty="0" smtClean="0"/>
              <a:t>Формы  самостоятельных занятий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Учебные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задания по физической культуре складываются из выполнения комплексов утренней  гимнастики, упражнений по развитию физических качеств и простейших двигательных навыков. </a:t>
            </a:r>
          </a:p>
          <a:p>
            <a:pPr>
              <a:buFontTx/>
              <a:buNone/>
              <a:defRPr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Учебные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задания бывают постоянные и временные, приуроченные к прохождению тех или иных разделов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программы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27"/>
          <p:cNvSpPr>
            <a:spLocks noChangeArrowheads="1"/>
          </p:cNvSpPr>
          <p:nvPr/>
        </p:nvSpPr>
        <p:spPr bwMode="auto">
          <a:xfrm>
            <a:off x="0" y="6173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pitchFamily="34" charset="0"/>
            </a:endParaRPr>
          </a:p>
        </p:txBody>
      </p:sp>
      <p:sp>
        <p:nvSpPr>
          <p:cNvPr id="6" name="Text Box 636"/>
          <p:cNvSpPr txBox="1">
            <a:spLocks noChangeArrowheads="1"/>
          </p:cNvSpPr>
          <p:nvPr/>
        </p:nvSpPr>
        <p:spPr bwMode="auto">
          <a:xfrm>
            <a:off x="323850" y="1571625"/>
            <a:ext cx="86772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endParaRPr lang="ru-RU" sz="2000" b="1" dirty="0"/>
          </a:p>
          <a:p>
            <a:pPr algn="just">
              <a:buFontTx/>
              <a:buChar char="•"/>
              <a:defRPr/>
            </a:pPr>
            <a:r>
              <a:rPr lang="ru-RU" sz="2000" b="1" dirty="0"/>
              <a:t> 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Утренняя гимнастика, или, как её ещё называют, зарядка, полезна всем: и маленьким, и большим, и начинающим спортсменам, и олимпийским чемпионам. Она организму помогает достаточно быстро перейти от сна к бодрствованию. После зарядки вы уже не будете выглядеть заспанными, ваше лицо приобретёт свежесть, а организм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бодрость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Чем полезна  утренняя зарядка?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Конечно, она укрепляет здоровье, а еще это маленькая тренировка. При выполнении упражнений развивается сила, ловкость, выносливость, гибкость.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Время выполнения утренней зарядки 10 – 15 минут. Затем душ или обливание. После этого вы не поплететесь в школу, а пойдете решительной походкой, ощущая легкость в теле, ясность в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голове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2" name="Picture 640" descr="super_smilies0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17287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 Box 641"/>
          <p:cNvSpPr txBox="1">
            <a:spLocks noChangeArrowheads="1"/>
          </p:cNvSpPr>
          <p:nvPr/>
        </p:nvSpPr>
        <p:spPr bwMode="auto">
          <a:xfrm>
            <a:off x="1785938" y="1428750"/>
            <a:ext cx="662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i="1">
                <a:solidFill>
                  <a:srgbClr val="000099"/>
                </a:solidFill>
                <a:latin typeface="Arial" pitchFamily="34" charset="0"/>
              </a:rPr>
              <a:t>Здоровье в порядке – спасибо зарядке!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143125" y="292100"/>
            <a:ext cx="4786313" cy="1065213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/>
              <a:t>Зарядка </a:t>
            </a: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00125" y="1500188"/>
            <a:ext cx="741680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 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Необходимо, чтобы в комплексе были в следующем порядке: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Потягивание 8 – 12 раз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Ходьба 1 минута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Упражнения для рук и плечевого пояса 6 – 8 раз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Упражнения для туловища 6 – 8 раз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Упражнения для мышц живота 8 – 12 раз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Приседания 30 секунд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Упражнения для ног 8 – 12 раз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Упражнения силового характера 4 – 6 раз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Упражнения на расслабление 1 минута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Лёгкий бег 3 – 5 минут</a:t>
            </a:r>
          </a:p>
          <a:p>
            <a:pPr eaLnBrk="0" hangingPunct="0">
              <a:buFontTx/>
              <a:buChar char="•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После бега в течение 3 – 5 минут выполняются ходьба, упражнения на расслабление, углублённое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дыхание</a:t>
            </a:r>
            <a:endParaRPr lang="ru-RU" sz="2200" b="1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350962"/>
          </a:xfrm>
        </p:spPr>
        <p:txBody>
          <a:bodyPr/>
          <a:lstStyle/>
          <a:p>
            <a:pPr algn="ctr">
              <a:defRPr/>
            </a:pPr>
            <a:r>
              <a:rPr lang="ru-RU" sz="3200" b="1" dirty="0" smtClean="0"/>
              <a:t>Как самим составить комплекс утренней зарядки:</a:t>
            </a:r>
            <a:endParaRPr lang="ru-RU" sz="3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6521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Примерный комплекс зарядки</a:t>
            </a:r>
            <a:endParaRPr lang="ru-RU" dirty="0"/>
          </a:p>
        </p:txBody>
      </p:sp>
      <p:pic>
        <p:nvPicPr>
          <p:cNvPr id="4" name="Picture 4" descr="К3-1"/>
          <p:cNvPicPr>
            <a:picLocks noChangeAspect="1" noChangeArrowheads="1"/>
          </p:cNvPicPr>
          <p:nvPr/>
        </p:nvPicPr>
        <p:blipFill>
          <a:blip r:embed="rId2"/>
          <a:srcRect l="3072" t="12993" r="2716" b="2260"/>
          <a:stretch>
            <a:fillRect/>
          </a:stretch>
        </p:blipFill>
        <p:spPr bwMode="auto">
          <a:xfrm>
            <a:off x="357188" y="1357313"/>
            <a:ext cx="3857625" cy="27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К3-2"/>
          <p:cNvPicPr>
            <a:picLocks noChangeAspect="1" noChangeArrowheads="1"/>
          </p:cNvPicPr>
          <p:nvPr/>
        </p:nvPicPr>
        <p:blipFill>
          <a:blip r:embed="rId3"/>
          <a:srcRect l="2975" t="5606" r="3105" b="3365"/>
          <a:stretch>
            <a:fillRect/>
          </a:stretch>
        </p:blipFill>
        <p:spPr bwMode="auto">
          <a:xfrm>
            <a:off x="4929188" y="3643313"/>
            <a:ext cx="400050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857750" y="1357313"/>
            <a:ext cx="36004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Мы с зарядкой дружим,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Доктор нам не нужен.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Умоем солнцем спины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И сон водой сотрём!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Кто делает зарядку – 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Растёт богатырём!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57188" y="4500563"/>
            <a:ext cx="42862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Мы привыкли все к порядку,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Дружно делаем зарядку,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Потому что каждый знает:</a:t>
            </a:r>
          </a:p>
          <a:p>
            <a:pPr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Нам зарядка помогает!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93775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/>
              <a:t>Самоконтроль </a:t>
            </a:r>
            <a:endParaRPr lang="ru-RU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42938" y="1928813"/>
            <a:ext cx="7786687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800" dirty="0">
                <a:solidFill>
                  <a:schemeClr val="accent5">
                    <a:lumMod val="10000"/>
                  </a:schemeClr>
                </a:solidFill>
                <a:latin typeface="Arial" charset="0"/>
              </a:rPr>
              <a:t>         </a:t>
            </a:r>
            <a:r>
              <a:rPr lang="ru-RU" sz="2800" b="1" dirty="0">
                <a:solidFill>
                  <a:schemeClr val="accent5">
                    <a:lumMod val="10000"/>
                  </a:schemeClr>
                </a:solidFill>
                <a:latin typeface="Arial" charset="0"/>
              </a:rPr>
              <a:t>Как же узнать, приносят пользу занятия физическими упражнениями или нет? Для этого заведите дневник самоконтроля. И каждый день заносите свои наблюдения в таблицу. Наблюдения желательно проводить в одни и те же часы, одним и тем же методом. Например, утром, сразу после сна, перед занятием физическими упражнениями и после </a:t>
            </a:r>
            <a:r>
              <a:rPr lang="ru-RU" sz="2800" b="1" dirty="0" smtClean="0">
                <a:solidFill>
                  <a:schemeClr val="accent5">
                    <a:lumMod val="10000"/>
                  </a:schemeClr>
                </a:solidFill>
                <a:latin typeface="Arial" charset="0"/>
              </a:rPr>
              <a:t>него</a:t>
            </a:r>
            <a:endParaRPr lang="ru-RU" sz="2800" b="1" dirty="0">
              <a:solidFill>
                <a:schemeClr val="accent5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1449388"/>
            <a:ext cx="717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0" y="1449388"/>
            <a:ext cx="717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246" name="Rectangle 59"/>
          <p:cNvSpPr>
            <a:spLocks noChangeArrowheads="1"/>
          </p:cNvSpPr>
          <p:nvPr/>
        </p:nvSpPr>
        <p:spPr bwMode="auto">
          <a:xfrm>
            <a:off x="1116013" y="5191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b="1" dirty="0" smtClean="0"/>
              <a:t>Оценочные нормативы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928813"/>
            <a:ext cx="8229600" cy="402431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Оценочные нормативы разработаны последующим упражнениям:</a:t>
            </a:r>
            <a:r>
              <a:rPr lang="ru-RU" sz="2000" b="1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 </a:t>
            </a:r>
          </a:p>
          <a:p>
            <a:pPr>
              <a:buFontTx/>
              <a:buNone/>
              <a:defRPr/>
            </a:pPr>
            <a:endParaRPr lang="ru-RU" sz="2000" b="1" dirty="0" smtClean="0">
              <a:solidFill>
                <a:schemeClr val="accent5">
                  <a:lumMod val="10000"/>
                </a:schemeClr>
              </a:solidFill>
              <a:effectLst/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прыжки со скакалкой за 10, 20, 30, 40, 50,60 сек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. 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  <a:effectLst/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подтягивание на перекладине в висе лежа,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висе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  <a:effectLst/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сгибание и разгибание рук в упоре, в положение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лежа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  <a:effectLst/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поднимание туловища, лежа, ноги закреплены, за 30 сек.</a:t>
            </a: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приседание на одной ноге (с опорой одной рукой и без опоры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)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  <a:effectLst/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прыжки в длину с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места</a:t>
            </a:r>
            <a:endParaRPr lang="ru-RU" sz="2000" dirty="0" smtClean="0">
              <a:solidFill>
                <a:schemeClr val="accent5">
                  <a:lumMod val="10000"/>
                </a:schemeClr>
              </a:solidFill>
              <a:effectLst/>
            </a:endParaRP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наклон вперед </a:t>
            </a:r>
            <a:r>
              <a:rPr lang="ru-RU" sz="2000" dirty="0" smtClean="0">
                <a:solidFill>
                  <a:schemeClr val="accent5">
                    <a:lumMod val="10000"/>
                  </a:schemeClr>
                </a:solidFill>
                <a:effectLst/>
              </a:rPr>
              <a:t>сидя</a:t>
            </a:r>
            <a:endParaRPr lang="ru-RU" sz="2000" dirty="0">
              <a:solidFill>
                <a:schemeClr val="accent5">
                  <a:lumMod val="10000"/>
                </a:schemeClr>
              </a:solidFill>
              <a:effectLst/>
            </a:endParaRPr>
          </a:p>
        </p:txBody>
      </p:sp>
      <p:pic>
        <p:nvPicPr>
          <p:cNvPr id="14340" name="Picture 4" descr="C:\Documents and Settings\Татьяна Николаевна\Мои документы\Мои рисунки\спорт\2a53cc3bdfa9bd6fa6b77bcdaa187e4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357438"/>
            <a:ext cx="7143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C:\Documents and Settings\Татьяна Николаевна\Мои документы\Мои рисунки\спорт\5e08cef3d80c80186fa3c766366b1a0d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5072063"/>
            <a:ext cx="1714500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C:\Documents and Settings\Татьяна Николаевна\Мои документы\Мои рисунки\спорт\b29be75c12592643c21b83601423846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25" y="5143500"/>
            <a:ext cx="193833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8" descr="C:\Documents and Settings\Татьяна Николаевна\Мои документы\Мои рисунки\спорт\2ee7dfb196568f52fc29a06fb55a788e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50" y="5429250"/>
            <a:ext cx="16478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Океан">
  <a:themeElements>
    <a:clrScheme name="Океан 8">
      <a:dk1>
        <a:srgbClr val="000000"/>
      </a:dk1>
      <a:lt1>
        <a:srgbClr val="FFFFFF"/>
      </a:lt1>
      <a:dk2>
        <a:srgbClr val="FFBA2F"/>
      </a:dk2>
      <a:lt2>
        <a:srgbClr val="A50021"/>
      </a:lt2>
      <a:accent1>
        <a:srgbClr val="FF6600"/>
      </a:accent1>
      <a:accent2>
        <a:srgbClr val="CC6600"/>
      </a:accent2>
      <a:accent3>
        <a:srgbClr val="FFD9AD"/>
      </a:accent3>
      <a:accent4>
        <a:srgbClr val="DADADA"/>
      </a:accent4>
      <a:accent5>
        <a:srgbClr val="FFB8AA"/>
      </a:accent5>
      <a:accent6>
        <a:srgbClr val="B95C00"/>
      </a:accent6>
      <a:hlink>
        <a:srgbClr val="663300"/>
      </a:hlink>
      <a:folHlink>
        <a:srgbClr val="CC9900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1282</TotalTime>
  <Words>681</Words>
  <Application>Microsoft Office PowerPoint</Application>
  <PresentationFormat>Экран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Океан</vt:lpstr>
      <vt:lpstr>Организация  и  контроль   учебного задания </vt:lpstr>
      <vt:lpstr>Цель учебного задания</vt:lpstr>
      <vt:lpstr>Задачи учебного задания: </vt:lpstr>
      <vt:lpstr>Формы  самостоятельных занятий </vt:lpstr>
      <vt:lpstr>Зарядка </vt:lpstr>
      <vt:lpstr>Как самим составить комплекс утренней зарядки:</vt:lpstr>
      <vt:lpstr>Примерный комплекс зарядки</vt:lpstr>
      <vt:lpstr>Самоконтроль </vt:lpstr>
      <vt:lpstr>Оценочные нормативы</vt:lpstr>
      <vt:lpstr>Вывод:</vt:lpstr>
      <vt:lpstr>Заключение </vt:lpstr>
    </vt:vector>
  </TitlesOfParts>
  <Company>ПСОШ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Червоний Татьяна Николаевна</dc:creator>
  <cp:lastModifiedBy>Пользователь</cp:lastModifiedBy>
  <cp:revision>148</cp:revision>
  <dcterms:created xsi:type="dcterms:W3CDTF">2007-01-18T06:11:41Z</dcterms:created>
  <dcterms:modified xsi:type="dcterms:W3CDTF">2020-05-21T06:46:49Z</dcterms:modified>
</cp:coreProperties>
</file>